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555" r:id="rId5"/>
    <p:sldId id="256" r:id="rId6"/>
    <p:sldId id="267" r:id="rId7"/>
    <p:sldId id="259" r:id="rId8"/>
    <p:sldId id="282" r:id="rId9"/>
    <p:sldId id="281" r:id="rId10"/>
    <p:sldId id="283" r:id="rId11"/>
    <p:sldId id="284" r:id="rId12"/>
    <p:sldId id="285" r:id="rId13"/>
    <p:sldId id="277" r:id="rId14"/>
    <p:sldId id="278" r:id="rId15"/>
    <p:sldId id="279" r:id="rId16"/>
    <p:sldId id="271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3A4644E-409E-490C-9875-3DD4E1552ADD}">
          <p14:sldIdLst>
            <p14:sldId id="555"/>
          </p14:sldIdLst>
        </p14:section>
        <p14:section name="Business Section" id="{DCC3454C-856F-49B6-BBC0-BB28D8B3CA02}">
          <p14:sldIdLst>
            <p14:sldId id="256"/>
            <p14:sldId id="267"/>
            <p14:sldId id="259"/>
            <p14:sldId id="282"/>
            <p14:sldId id="281"/>
            <p14:sldId id="283"/>
            <p14:sldId id="284"/>
            <p14:sldId id="285"/>
            <p14:sldId id="277"/>
            <p14:sldId id="278"/>
            <p14:sldId id="27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ofsky, Aaron" initials="YA" lastIdx="9" clrIdx="0">
    <p:extLst>
      <p:ext uri="{19B8F6BF-5375-455C-9EA6-DF929625EA0E}">
        <p15:presenceInfo xmlns:p15="http://schemas.microsoft.com/office/powerpoint/2012/main" userId="S::AARON.YANOFSKY@canadalife.com::68964ba8-e61c-4dbc-8aa3-0606826008f9" providerId="AD"/>
      </p:ext>
    </p:extLst>
  </p:cmAuthor>
  <p:cmAuthor id="2" name="Baldauf, Cody" initials="BC" lastIdx="3" clrIdx="1">
    <p:extLst>
      <p:ext uri="{19B8F6BF-5375-455C-9EA6-DF929625EA0E}">
        <p15:presenceInfo xmlns:p15="http://schemas.microsoft.com/office/powerpoint/2012/main" userId="S::cody.baldauf@canadalife.com::af2e622c-3b08-4c30-ada3-c032d009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E1605-2AD2-4396-A699-CEDFE2C9F10C}" v="447" dt="2021-11-05T20:08:01.516"/>
    <p1510:client id="{8D56E8E7-022E-4DE5-A400-36210748A899}" v="22" dt="2021-11-05T14:39:03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85" autoAdjust="0"/>
  </p:normalViewPr>
  <p:slideViewPr>
    <p:cSldViewPr snapToGrid="0">
      <p:cViewPr varScale="1">
        <p:scale>
          <a:sx n="47" d="100"/>
          <a:sy n="47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DC1CC8-0233-4868-A79F-D570C36E50E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B46426-1E2F-42B1-A0EB-7D7CC979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5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Open the floor to members interested in filling role XXXX on the executive as member XXX is stepping down from two year rotation/or the role XXX that is currently open</a:t>
            </a:r>
            <a:endParaRPr lang="en-CA" b="0">
              <a:effectLst/>
            </a:endParaRPr>
          </a:p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Ask for any nominations</a:t>
            </a:r>
            <a:endParaRPr lang="en-CA" b="0">
              <a:effectLst/>
            </a:endParaRPr>
          </a:p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Ask for candidate(s) approval (if in attendance, otherwise someone to confirm their approval on their behalf)</a:t>
            </a:r>
            <a:endParaRPr lang="en-CA" b="0">
              <a:effectLst/>
            </a:endParaRPr>
          </a:p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Open the floor to a vote by raise of hand (if we have more than one candidate nominated)</a:t>
            </a:r>
            <a:endParaRPr lang="en-CA" b="0">
              <a:effectLst/>
            </a:endParaRPr>
          </a:p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Ask for a second motion (only if there is no vote required)</a:t>
            </a:r>
            <a:endParaRPr lang="en-CA" b="0">
              <a:effectLst/>
            </a:endParaRPr>
          </a:p>
          <a:p>
            <a:pPr rtl="0"/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Congratulate new member</a:t>
            </a:r>
            <a:endParaRPr lang="en-CA" b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Last meeting we gauged interest in the potential for this contest, which had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Career day with CIA - anything to update?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Volunteer event/day in 2022.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50">
                <a:solidFill>
                  <a:srgbClr val="242424"/>
                </a:solidFill>
                <a:effectLst/>
                <a:highlight>
                  <a:srgbClr val="00FF00"/>
                </a:highlight>
                <a:latin typeface="Segoe UI" panose="020B0502040204020203" pitchFamily="34" charset="0"/>
              </a:rPr>
              <a:t>Do we want to have a vote on potential options?  i.e. </a:t>
            </a:r>
            <a:r>
              <a:rPr lang="en-CA" sz="110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Siloam Mission, Agape Table, Winnipeg Harvest, Habitat for Humanity, etc.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We would need to investigate this further, so perhaps this is a bit premature.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Return of the WAC golf tournament in 2022.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Ideas of spending the WAC surplus?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50">
                <a:solidFill>
                  <a:srgbClr val="242424"/>
                </a:solidFill>
                <a:effectLst/>
                <a:highlight>
                  <a:srgbClr val="00FF00"/>
                </a:highlight>
                <a:latin typeface="Segoe UI" panose="020B0502040204020203" pitchFamily="34" charset="0"/>
              </a:rPr>
              <a:t>We could have an idea gathering session?  I think the ultimate decision will lie with the WAC exec to make a decision.  And our spending should align to our club's mission statement - 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CA" sz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networking opportunities to foster members’ professional and technical growth.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CA" sz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supports the development of Manitobans who aspire to a career in the actuarial profession.</a:t>
            </a:r>
            <a:r>
              <a:rPr lang="en-CA" sz="1050">
                <a:solidFill>
                  <a:srgbClr val="242424"/>
                </a:solidFill>
                <a:effectLst/>
                <a:highlight>
                  <a:srgbClr val="00FF00"/>
                </a:highlight>
                <a:latin typeface="Segoe UI" panose="020B0502040204020203" pitchFamily="34" charset="0"/>
              </a:rPr>
              <a:t>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Ideas: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Bring in a more notable guest speaker?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Increase WAC U of M scholarships, or Math Contest Reward.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05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Support UMAC, and what is an actuary outreach programme?</a:t>
            </a:r>
            <a:endParaRPr lang="en-CA" sz="110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 to WAC business portion of the meeting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update on state of finances, decision to lower membership dues</a:t>
            </a:r>
            <a:endParaRPr lang="en-CA">
              <a:solidFill>
                <a:srgbClr val="000000"/>
              </a:solidFill>
              <a:effectLst/>
              <a:latin typeface="Calibri" panose="020F0502020204030204"/>
              <a:cs typeface="Calibri" panose="020F0502020204030204"/>
            </a:endParaRPr>
          </a:p>
          <a:p>
            <a:endParaRPr lang="en-CA" sz="1800">
              <a:solidFill>
                <a:srgbClr val="242424"/>
              </a:solidFill>
              <a:latin typeface="Segoe UI"/>
              <a:cs typeface="Segoe UI"/>
            </a:endParaRPr>
          </a:p>
          <a:p>
            <a:r>
              <a:rPr lang="en-CA" sz="1800" b="1">
                <a:solidFill>
                  <a:srgbClr val="242424"/>
                </a:solidFill>
                <a:latin typeface="Segoe UI"/>
                <a:cs typeface="Segoe UI"/>
              </a:rPr>
              <a:t>Put emphasize on volatility of cashflow streams, peaks/troughs, etc.</a:t>
            </a:r>
            <a:endParaRPr lang="en-CA" sz="1800">
              <a:solidFill>
                <a:srgbClr val="242424"/>
              </a:solidFill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CA" sz="1800" b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David</a:t>
            </a:r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We will be hosting our next networking event in February/March. We are looking into the possibility of doing an in-person event, but we will assess the situation as the date comes closer. We will also send out a poll to get the groups thoughts on an in-person event vs a networking event.</a:t>
            </a:r>
          </a:p>
          <a:p>
            <a:pPr marL="285750" indent="-285750">
              <a:buFontTx/>
              <a:buChar char="-"/>
            </a:pPr>
            <a:r>
              <a:rPr lang="en-CA" sz="1800" b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Tristan</a:t>
            </a:r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As you know, we host a WAC scholarship every year. </a:t>
            </a:r>
          </a:p>
          <a:p>
            <a:pPr marL="742950" lvl="1" indent="-285750">
              <a:buFontTx/>
              <a:buChar char="-"/>
            </a:pPr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Starting this year, we have made the following changes to the way the WAC Scholarship works. The changes are as follows:</a:t>
            </a:r>
          </a:p>
          <a:p>
            <a:pPr marL="1200150" lvl="2" indent="-285750">
              <a:buFontTx/>
              <a:buChar char="-"/>
            </a:pPr>
            <a:r>
              <a:rPr lang="en-CA" sz="28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Eligibility changes</a:t>
            </a:r>
            <a:r>
              <a:rPr lang="en-CA" sz="28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Students who use University Accreditation Program are now eligible for the scholarship</a:t>
            </a:r>
            <a:endParaRPr lang="en-CA" sz="180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CA" sz="28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Focus on well roundedness vs just GPA</a:t>
            </a:r>
            <a:r>
              <a:rPr lang="en-CA" sz="28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The scholarship application has been updated this year to try and reward well rounded students via the requirement to submit a short letter demonstrating leadership</a:t>
            </a:r>
          </a:p>
          <a:p>
            <a:pPr marL="742950" lvl="1" indent="-285750">
              <a:buFontTx/>
              <a:buChar char="-"/>
            </a:pPr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 2021, I’m happy to announce that the WAC Scholarship Winners are </a:t>
            </a:r>
            <a:r>
              <a:rPr lang="en-US" sz="18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Luke Alevizos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18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Anna Kowalchuk</a:t>
            </a:r>
            <a:endParaRPr lang="en-CA" sz="1800" b="1" u="sng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CA" sz="1800" b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Aaron</a:t>
            </a:r>
            <a:r>
              <a:rPr lang="en-CA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Speak to the UofM Math Contest Results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u="sng"/>
              <a:t>Reminder: TURN ON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6426-1E2F-42B1-A0EB-7D7CC9792B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BFAB-99FA-4DDF-AC6F-06F899985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B33A9-E8A8-4B08-94D1-E7891A65F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B09FF-D1B0-4D59-AC48-277BAFC3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1EB9-16DA-4B64-9E4D-163DE8F77497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19D7-33F2-4A61-A249-5AECCC87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3106-9C1F-47ED-AD74-7B9943E2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BFBA-F8B3-43E4-A8A9-46DA03F8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2FAB8-B04D-44F2-89F1-26088232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58121-9CD0-4797-9055-2C5B523A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C469-0849-4B48-81D9-F3FC7F52AA3C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F6FC-6A7C-4A6F-8308-BB0E5399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A819-5640-4C05-866E-1E631F33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73A9E-2E4A-4365-9940-A2EA44AFA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2EEBB-34C5-49A4-83E6-BC685EFC5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9F8E-4DD5-473C-B257-FE6FD39B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AFE7-3898-447F-90EF-CDAD91A8AC4B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BE56C-AE9E-4D23-98A3-99681BD1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587B4-3B51-49D5-BDAD-75DB38DA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813B-A318-4D15-B5AC-E83205FD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FE72-9276-4179-A116-CAFE4679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993-76EC-4DB6-BED5-86F9A111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3127-A496-4F09-929A-FB57A0193560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FE9EA-640A-4348-87D9-A140DFF4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0702-33EF-424D-8AAA-BCA89311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9FEF-E79F-4DF5-8C5B-D926C996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B3700-8FE1-4CBB-8E2B-9D923A2D0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BED7-64BE-499D-B341-962A4B31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D7F-E599-4E67-92A3-C020903B11AB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1A11-6A7D-449A-B806-18909FD3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402-DF58-4FAE-93B2-B01089AD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4CE5-CD42-43EE-ABE5-BAA65C19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276E-C718-4038-A42B-793007E1D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6EE3F-788A-44CE-8323-09B122D0B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4B6F-9B2B-4884-B3B4-73973CBD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8075-6ED2-44B5-A1C8-ABD3ADCD0EC2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A2891-7B37-409E-B1CC-D13523A7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158B1-6B7D-44C7-9DFD-854D9E6E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2D46-F184-4BD3-A4EC-D3A0FF1A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E57F6-FD11-4047-8DAE-A4090D01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C4FDD-F9E1-409C-8CB5-5B70A86FD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3E4D0-6040-434B-A72E-000951BC1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7A967-CC49-4AED-9691-B4E76C4E3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52DF-6AF1-44AC-8BD1-896E9DE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5C50-AF2F-4C7B-883E-107B9E78473F}" type="datetime1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FFCD7-D71B-4533-AE56-6BB6AD17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64D25-F3D3-42DE-83B0-F36209CF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D7F8-C32B-4A68-9BCB-69E578DA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3980E-2D4F-46D7-9763-D76FEDA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9A6-A981-48A0-9EB9-9B31B7D519DF}" type="datetime1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D1C12-F30C-4F86-85DD-B4E1A8C5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54232-2E1B-483A-96B4-1AC9887D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6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942C5-37D9-40EF-98AD-7A60E917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968-4E42-4201-88CC-5767D4DD93E4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4B1A7-AC0A-4297-AF77-D1B6F6D0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2962-9712-4BE1-A76D-ECE18D5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C40F-C1AC-4D29-A612-F3D20BFA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FF61-D0CF-4FD0-8E50-0ED70834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DD809-7B1C-4672-B446-ED29FC34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F709E-281A-4D4C-A6F8-09272043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922B-F240-44CC-8A42-CB81C90A0407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C87A1-1C63-45C6-9C22-5BAA34B2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9D5C9-E8C9-43FC-A00B-188EED2A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272A-2E46-4718-8964-EAF05ABD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512C5-2EC9-4807-83BC-079A6DBD3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9CFEC-FB11-4ED6-85FE-244E073A6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D3532-27E3-4B14-8AC6-A7C792C6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D9E7-8A81-4FAD-8B01-FFBBE8EB4395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275D9-7FEA-47E0-93A8-2F554CF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6, 2019 Business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A6B6-0067-4BBF-8B9F-45E8AA3C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BC013-D7D0-4005-8888-C5274EC4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D25A-A69C-4917-9DAF-ECB33E95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9B25-F0DE-4D87-8221-54419B78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32D0-2F9E-4DAC-8B0B-7DC2D300D191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9FFAB-63BF-4B3E-9ED3-E15851763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6, 2019 Business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C01C-49EA-4B78-9BA5-485401128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CCCC-7A83-4FAD-9187-904D7006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linkedin.com/in/jacquelinefriedland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linkedin.com/in/anesu-machoko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turitascafe.com/2012/03/26/the-gift-of-mentors-and-sponsors/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../media/media1.mov"/><Relationship Id="rId7" Type="http://schemas.openxmlformats.org/officeDocument/2006/relationships/image" Target="../media/image1.wmf"/><Relationship Id="rId2" Type="http://schemas.microsoft.com/office/2007/relationships/media" Target="../media/media1.mov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/>
              <a:t>Guest Speakers</a:t>
            </a:r>
            <a:endParaRPr lang="en-US" b="1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6485D4-B90A-4E92-A8B5-9476E21B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/>
              <a:t>Anesu Machoko, CEO and Founder MetaDigital</a:t>
            </a:r>
          </a:p>
          <a:p>
            <a:pPr marL="0" indent="0">
              <a:buNone/>
            </a:pPr>
            <a:r>
              <a:rPr lang="en-CA">
                <a:hlinkClick r:id="rId6"/>
              </a:rPr>
              <a:t>linkedin.com/in/</a:t>
            </a:r>
            <a:r>
              <a:rPr lang="en-CA" err="1">
                <a:hlinkClick r:id="rId6"/>
              </a:rPr>
              <a:t>anesu-machoko</a:t>
            </a:r>
            <a:r>
              <a:rPr lang="en-CA">
                <a:hlinkClick r:id="rId6"/>
              </a:rPr>
              <a:t>/</a:t>
            </a: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r>
              <a:rPr lang="en-CA"/>
              <a:t>Jacqueline Friedland, Canadian Institute of Actuaries (CIA) President</a:t>
            </a:r>
          </a:p>
          <a:p>
            <a:pPr marL="0" indent="0">
              <a:buNone/>
            </a:pPr>
            <a:r>
              <a:rPr lang="en-CA">
                <a:hlinkClick r:id="rId7"/>
              </a:rPr>
              <a:t>linkedin.com/in/</a:t>
            </a:r>
            <a:r>
              <a:rPr lang="en-CA" err="1">
                <a:hlinkClick r:id="rId7"/>
              </a:rPr>
              <a:t>jacquelinefriedland</a:t>
            </a:r>
            <a:endParaRPr lang="en-CA"/>
          </a:p>
        </p:txBody>
      </p:sp>
      <p:pic>
        <p:nvPicPr>
          <p:cNvPr id="1026" name="Picture 2" descr="jacqueline">
            <a:extLst>
              <a:ext uri="{FF2B5EF4-FFF2-40B4-BE49-F238E27FC236}">
                <a16:creationId xmlns:a16="http://schemas.microsoft.com/office/drawing/2014/main" id="{52E2857A-878E-4335-B437-E3773C49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13" y="3908669"/>
            <a:ext cx="1848639" cy="24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4E233-81E7-489B-99CD-F498EE6A61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1034716"/>
            <a:ext cx="2199267" cy="21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Vote: Election of new Secretary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rmAutofit/>
          </a:bodyPr>
          <a:lstStyle/>
          <a:p>
            <a:r>
              <a:rPr lang="en-CA" sz="3200"/>
              <a:t>Term will last until the Fall 2023 WAC meeting</a:t>
            </a:r>
          </a:p>
          <a:p>
            <a:r>
              <a:rPr lang="en-CA" sz="3200"/>
              <a:t>Only WAC members are eligible to vote</a:t>
            </a:r>
          </a:p>
          <a:p>
            <a:r>
              <a:rPr lang="en-CA" sz="3200"/>
              <a:t>Secretary duties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Documenting meeting minutes and distributing all Club communications including email voting to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Keeping record of members and emails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Providing RSVP information gathered for all meetings to Board member leading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Maintaining the Club’s website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Participation in Board quarterly meetings</a:t>
            </a:r>
            <a:endParaRPr lang="en-CA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Logo Contest Kickoff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/>
              <a:t>Prize: $200.00 to the winner</a:t>
            </a:r>
          </a:p>
          <a:p>
            <a:r>
              <a:rPr lang="en-CA" sz="3200"/>
              <a:t>Submission details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Send digital copy to any member of the WAC Executive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>
                <a:cs typeface="Calibri" panose="020F0502020204030204"/>
              </a:rPr>
              <a:t> Open to both WAC and UMAC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 Contest closes December 31, 2021</a:t>
            </a:r>
            <a:endParaRPr lang="en-CA" sz="2800">
              <a:cs typeface="Calibri"/>
            </a:endParaRPr>
          </a:p>
          <a:p>
            <a:r>
              <a:rPr lang="en-CA" sz="3200"/>
              <a:t>Winning submission will be selected in early 2022 via:</a:t>
            </a:r>
            <a:endParaRPr lang="en-CA" sz="3200">
              <a:cs typeface="Calibri" panose="020F05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 Preliminary review by the WAC Executive</a:t>
            </a:r>
            <a:endParaRPr lang="en-CA" sz="2800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/>
              <a:t> Vote by the WAC Membership</a:t>
            </a:r>
            <a:endParaRPr lang="en-CA" sz="2800">
              <a:cs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 descr="Actuarial Science Club - Maryville University - Home | Facebook">
            <a:extLst>
              <a:ext uri="{FF2B5EF4-FFF2-40B4-BE49-F238E27FC236}">
                <a16:creationId xmlns:a16="http://schemas.microsoft.com/office/drawing/2014/main" id="{3C4B3C1A-84DA-4D0E-A1D8-4250A1C89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16852"/>
          <a:stretch/>
        </p:blipFill>
        <p:spPr bwMode="auto">
          <a:xfrm>
            <a:off x="6163114" y="5004616"/>
            <a:ext cx="21336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uarial Science Club | Department of Statistics and Actuarial Science -  The University of Iowa">
            <a:extLst>
              <a:ext uri="{FF2B5EF4-FFF2-40B4-BE49-F238E27FC236}">
                <a16:creationId xmlns:a16="http://schemas.microsoft.com/office/drawing/2014/main" id="{55CBE0D6-5B6A-4B16-BB1F-FAC0C963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60" y="435083"/>
            <a:ext cx="1992096" cy="173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9AE6435B-4AE6-496D-A107-A2008589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439658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35BC4-233F-484E-8FB0-F548E5EA6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1584" y="748530"/>
            <a:ext cx="2434232" cy="14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WAC Plans for 2022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Autofit/>
          </a:bodyPr>
          <a:lstStyle/>
          <a:p>
            <a:r>
              <a:rPr lang="en-CA" sz="3000"/>
              <a:t>Continue existing programming</a:t>
            </a:r>
          </a:p>
          <a:p>
            <a:r>
              <a:rPr lang="en-CA" sz="3000"/>
              <a:t>Additional plans:</a:t>
            </a:r>
          </a:p>
          <a:p>
            <a:pPr lvl="1"/>
            <a:r>
              <a:rPr lang="en-CA" sz="3000"/>
              <a:t>WAC Volunteer Event</a:t>
            </a:r>
          </a:p>
          <a:p>
            <a:pPr lvl="1"/>
            <a:r>
              <a:rPr lang="en-CA" sz="3000"/>
              <a:t>Bring back WAC Golf Day – Summer 2022</a:t>
            </a:r>
          </a:p>
          <a:p>
            <a:pPr lvl="1"/>
            <a:r>
              <a:rPr lang="en-CA" sz="3000"/>
              <a:t>Look for new ways to invest in &amp; support our club’s mission of: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3000"/>
              <a:t> providing </a:t>
            </a:r>
            <a:r>
              <a:rPr lang="en-CA" sz="3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its members with networking opportunities to foster members’ professional and technical growth.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sz="3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supporting the development of Manitobans who aspire to a career in the actuarial profession.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/>
          <a:lstStyle/>
          <a:p>
            <a:r>
              <a:rPr lang="en-CA" b="1" i="1"/>
              <a:t>Questions from the Membership 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rmAutofit/>
          </a:bodyPr>
          <a:lstStyle/>
          <a:p>
            <a:r>
              <a:rPr lang="en-CA" sz="3200"/>
              <a:t>Please feel free to bring up any WAC-related topics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8825E1-961D-442F-A851-994A76112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0053"/>
            <a:ext cx="9144000" cy="1655762"/>
          </a:xfrm>
        </p:spPr>
        <p:txBody>
          <a:bodyPr/>
          <a:lstStyle/>
          <a:p>
            <a:endParaRPr lang="en-CA"/>
          </a:p>
          <a:p>
            <a:r>
              <a:rPr lang="en-CA"/>
              <a:t>November 5</a:t>
            </a:r>
            <a:r>
              <a:rPr lang="en-CA" baseline="30000"/>
              <a:t>th</a:t>
            </a:r>
            <a:r>
              <a:rPr lang="en-CA"/>
              <a:t>, 2021</a:t>
            </a:r>
          </a:p>
          <a:p>
            <a:r>
              <a:rPr lang="en-CA"/>
              <a:t>Semi-Annual Meeting</a:t>
            </a:r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4B3907-A269-4F98-933E-696C9628DA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1119576"/>
          <a:ext cx="575945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4B3907-A269-4F98-933E-696C9628D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119576"/>
                        <a:ext cx="5759450" cy="345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05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/>
              <a:t>2021 WAC Executive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7" y="1825625"/>
            <a:ext cx="5025390" cy="4277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Co-Presidents </a:t>
            </a:r>
          </a:p>
          <a:p>
            <a:pPr marL="0" indent="0">
              <a:buNone/>
            </a:pPr>
            <a:r>
              <a:rPr lang="en-CA"/>
              <a:t>Aaron Yanofsky, Canada Life</a:t>
            </a:r>
          </a:p>
          <a:p>
            <a:pPr marL="0" indent="0">
              <a:buNone/>
            </a:pPr>
            <a:r>
              <a:rPr lang="en-CA"/>
              <a:t>Cody Baldauf, Canada Life</a:t>
            </a:r>
          </a:p>
          <a:p>
            <a:pPr marL="0" indent="0">
              <a:buNone/>
            </a:pPr>
            <a:endParaRPr lang="en-CA" b="1"/>
          </a:p>
          <a:p>
            <a:pPr marL="0" indent="0">
              <a:buNone/>
            </a:pPr>
            <a:r>
              <a:rPr lang="en-CA" b="1"/>
              <a:t>Treasurer</a:t>
            </a:r>
          </a:p>
          <a:p>
            <a:pPr marL="0" indent="0">
              <a:buNone/>
            </a:pPr>
            <a:r>
              <a:rPr lang="en-CA"/>
              <a:t>Kelsey Hingey, Canada Life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69F0E3-6D0D-4B41-877C-11B1C514D00E}"/>
              </a:ext>
            </a:extLst>
          </p:cNvPr>
          <p:cNvSpPr txBox="1">
            <a:spLocks/>
          </p:cNvSpPr>
          <p:nvPr/>
        </p:nvSpPr>
        <p:spPr>
          <a:xfrm>
            <a:off x="5355225" y="1822450"/>
            <a:ext cx="6314259" cy="427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/>
              <a:t>Secretary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/>
              <a:t>Alyssa Vergata, Canada Life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>
                <a:solidFill>
                  <a:srgbClr val="0070C0"/>
                </a:solidFill>
              </a:rPr>
              <a:t>(term ending – seeking new candidate)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/>
              <a:t>Member at Large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/>
              <a:t>David Senensky, Canada Life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/>
              <a:t>Tristan Shute, Wawanesa </a:t>
            </a:r>
            <a:r>
              <a:rPr lang="en-CA">
                <a:solidFill>
                  <a:srgbClr val="0070C0"/>
                </a:solidFill>
              </a:rPr>
              <a:t>(newly elected)</a:t>
            </a:r>
          </a:p>
        </p:txBody>
      </p:sp>
    </p:spTree>
    <p:extLst>
      <p:ext uri="{BB962C8B-B14F-4D97-AF65-F5344CB8AC3E}">
        <p14:creationId xmlns:p14="http://schemas.microsoft.com/office/powerpoint/2010/main" val="176728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/>
          <a:lstStyle/>
          <a:p>
            <a:r>
              <a:rPr lang="en-CA" b="1" i="1"/>
              <a:t>Agenda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rmAutofit/>
          </a:bodyPr>
          <a:lstStyle/>
          <a:p>
            <a:r>
              <a:rPr lang="en-CA" sz="3200"/>
              <a:t>Treasurer’s Update</a:t>
            </a:r>
          </a:p>
          <a:p>
            <a:r>
              <a:rPr lang="en-CA" sz="3200"/>
              <a:t>Member-at-Large Update</a:t>
            </a:r>
          </a:p>
          <a:p>
            <a:r>
              <a:rPr lang="en-CA" sz="3200"/>
              <a:t>WAC/UMAC Mentorship Programme</a:t>
            </a:r>
          </a:p>
          <a:p>
            <a:r>
              <a:rPr lang="en-CA" sz="3200"/>
              <a:t>Vote: New Secretary to be elected</a:t>
            </a:r>
          </a:p>
          <a:p>
            <a:r>
              <a:rPr lang="en-CA" sz="3200"/>
              <a:t>Logo Contest Kickoff</a:t>
            </a:r>
          </a:p>
          <a:p>
            <a:r>
              <a:rPr lang="en-CA" sz="3200"/>
              <a:t>WAC Plans for 2022</a:t>
            </a:r>
          </a:p>
          <a:p>
            <a:endParaRPr lang="en-CA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 fontScale="90000"/>
          </a:bodyPr>
          <a:lstStyle/>
          <a:p>
            <a:r>
              <a:rPr lang="en-CA" b="1" i="1"/>
              <a:t>Treasurer’s Update</a:t>
            </a:r>
            <a:br>
              <a:rPr lang="en-CA" b="1" i="1"/>
            </a:br>
            <a:r>
              <a:rPr lang="en-CA" b="1" i="1"/>
              <a:t>Financial Statement – November 2021</a:t>
            </a:r>
            <a:endParaRPr lang="en-US" b="1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6F0031-689C-4C77-8C07-E8BA72B5D2A3}"/>
              </a:ext>
            </a:extLst>
          </p:cNvPr>
          <p:cNvGrpSpPr/>
          <p:nvPr/>
        </p:nvGrpSpPr>
        <p:grpSpPr>
          <a:xfrm>
            <a:off x="1887166" y="1540647"/>
            <a:ext cx="8607459" cy="4110730"/>
            <a:chOff x="1887166" y="1530373"/>
            <a:chExt cx="8607459" cy="41107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33EB3E-339F-4064-8CAC-118A0D9DA438}"/>
                </a:ext>
              </a:extLst>
            </p:cNvPr>
            <p:cNvGrpSpPr/>
            <p:nvPr/>
          </p:nvGrpSpPr>
          <p:grpSpPr>
            <a:xfrm>
              <a:off x="1887166" y="1530373"/>
              <a:ext cx="8607459" cy="4110730"/>
              <a:chOff x="2887855" y="1371602"/>
              <a:chExt cx="8607459" cy="411073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0E0E117-08A3-43BA-A19A-92D4BB7FD0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78482" b="27009"/>
              <a:stretch/>
            </p:blipFill>
            <p:spPr>
              <a:xfrm>
                <a:off x="2887855" y="1371602"/>
                <a:ext cx="2555001" cy="289153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91C623F-5EF9-4AA5-BA85-B94C79015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3362" b="14569"/>
              <a:stretch/>
            </p:blipFill>
            <p:spPr>
              <a:xfrm>
                <a:off x="5442856" y="1375668"/>
                <a:ext cx="5537687" cy="338436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1ADC2CB-ECF2-4B80-A423-4CB6A33C04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85431" r="27508"/>
              <a:stretch/>
            </p:blipFill>
            <p:spPr>
              <a:xfrm>
                <a:off x="2887855" y="4905173"/>
                <a:ext cx="8607459" cy="577159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C0724F-E5F8-4BBC-8698-140B67FE4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81" t="22316" r="86820" b="71978"/>
            <a:stretch/>
          </p:blipFill>
          <p:spPr>
            <a:xfrm>
              <a:off x="2383604" y="4048013"/>
              <a:ext cx="1068513" cy="226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1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Member-at-Large Update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38299"/>
            <a:ext cx="10617200" cy="41563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3000"/>
              <a:t>Next Networking Event: February/March</a:t>
            </a:r>
            <a:endParaRPr lang="en-CA" sz="3000">
              <a:cs typeface="Calibri"/>
            </a:endParaRPr>
          </a:p>
          <a:p>
            <a:r>
              <a:rPr lang="en-CA" sz="3000"/>
              <a:t>WAC Scholarship Process Changes</a:t>
            </a:r>
            <a:endParaRPr lang="en-CA" sz="3000">
              <a:cs typeface="Calibri"/>
            </a:endParaRPr>
          </a:p>
          <a:p>
            <a:r>
              <a:rPr lang="en-CA" sz="3000"/>
              <a:t>2021 WAC Scholarship Winners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/>
              <a:t> Luke Alevizos </a:t>
            </a:r>
            <a:endParaRPr lang="en-CA" sz="300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/>
              <a:t> Anna Kowalchuk</a:t>
            </a:r>
            <a:endParaRPr lang="en-CA" sz="3000"/>
          </a:p>
          <a:p>
            <a:r>
              <a:rPr lang="en-CA" sz="3000"/>
              <a:t>U of M Math Contest Results</a:t>
            </a:r>
            <a:endParaRPr lang="en-CA" sz="3000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3000"/>
              <a:t> Robert Craigen, University of Manitoba</a:t>
            </a:r>
            <a:endParaRPr lang="en-CA" sz="3000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WAC/UMAC Mentorship Programme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rmAutofit/>
          </a:bodyPr>
          <a:lstStyle/>
          <a:p>
            <a:r>
              <a:rPr lang="en-CA" sz="3200"/>
              <a:t>Kicked-off for the 2021/2022 school year</a:t>
            </a:r>
          </a:p>
          <a:p>
            <a:r>
              <a:rPr lang="en-CA" sz="3200"/>
              <a:t>40 WAC mentors</a:t>
            </a:r>
          </a:p>
          <a:p>
            <a:r>
              <a:rPr lang="en-CA" sz="3200"/>
              <a:t>66 UMAC students</a:t>
            </a:r>
          </a:p>
          <a:p>
            <a:r>
              <a:rPr lang="en-CA" sz="3200"/>
              <a:t>THANK YOU to all volunteers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1CF32-B4E2-43CF-9C4B-019753CF0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1" y="5197326"/>
            <a:ext cx="3551108" cy="15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7FB31-43E4-443B-A7D1-9DF6CE6F8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51184" y="2454173"/>
            <a:ext cx="2695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icture" r:id="rId4" imgW="953280" imgH="572040" progId="Word.Picture.8">
                  <p:embed/>
                </p:oleObj>
              </mc:Choice>
              <mc:Fallback>
                <p:oleObj name="Picture" r:id="rId4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CIA Career Days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1E54-F0B9-4482-A8DA-232018E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>
            <a:normAutofit/>
          </a:bodyPr>
          <a:lstStyle/>
          <a:p>
            <a:r>
              <a:rPr lang="en-CA" sz="3200"/>
              <a:t>CIA initiative to create awareness and opportunity in the profession</a:t>
            </a:r>
          </a:p>
          <a:p>
            <a:r>
              <a:rPr lang="en-CA" sz="3200"/>
              <a:t>Promote diversity and inclusion</a:t>
            </a:r>
          </a:p>
          <a:p>
            <a:r>
              <a:rPr lang="en-CA" sz="3200"/>
              <a:t>Manitoba selected for the pilot</a:t>
            </a:r>
          </a:p>
          <a:p>
            <a:r>
              <a:rPr lang="en-CA" sz="3200"/>
              <a:t>Participated in 2 career days at Gray Academy</a:t>
            </a:r>
          </a:p>
          <a:p>
            <a:r>
              <a:rPr lang="en-CA" sz="3200"/>
              <a:t>High school connections? (Contact Alyssa!)</a:t>
            </a:r>
          </a:p>
          <a:p>
            <a:r>
              <a:rPr lang="en-CA" sz="3200"/>
              <a:t>Would you like to participate? (Contact Alyssa!)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C46B3-71A8-4587-8D3B-9B99812E5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162" y="5781870"/>
            <a:ext cx="3055806" cy="71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EE802-BFD4-415F-9862-AA4E0CE96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243" y="5715075"/>
            <a:ext cx="2267067" cy="844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FA3DD9-C5B8-4066-8D19-A0824B4DF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551" y="5780140"/>
            <a:ext cx="2267067" cy="9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9E6C82-618E-49DB-B684-0F782C16A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428" y="5641103"/>
          <a:ext cx="1676738" cy="10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Picture" r:id="rId6" imgW="953280" imgH="572040" progId="Word.Picture.8">
                  <p:embed/>
                </p:oleObj>
              </mc:Choice>
              <mc:Fallback>
                <p:oleObj name="Picture" r:id="rId6" imgW="953280" imgH="57204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9E6C82-618E-49DB-B684-0F782C16A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28" y="5641103"/>
                        <a:ext cx="1676738" cy="1007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5ECC98-63F5-4A32-89EF-5BE145D2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6"/>
          </a:xfrm>
        </p:spPr>
        <p:txBody>
          <a:bodyPr>
            <a:normAutofit/>
          </a:bodyPr>
          <a:lstStyle/>
          <a:p>
            <a:r>
              <a:rPr lang="en-CA" b="1" i="1"/>
              <a:t>CIA Career Days</a:t>
            </a:r>
            <a:endParaRPr lang="en-US" b="1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D126-16CA-4110-B61F-860A18C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CCCC-7A83-4FAD-9187-904D700669B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C46B3-71A8-4587-8D3B-9B99812E5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162" y="5781870"/>
            <a:ext cx="3055806" cy="711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EE802-BFD4-415F-9862-AA4E0CE96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9243" y="5715075"/>
            <a:ext cx="2267067" cy="844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FA3DD9-C5B8-4066-8D19-A0824B4DF4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8551" y="5780140"/>
            <a:ext cx="2267067" cy="973033"/>
          </a:xfrm>
          <a:prstGeom prst="rect">
            <a:avLst/>
          </a:prstGeom>
        </p:spPr>
      </p:pic>
      <p:pic>
        <p:nvPicPr>
          <p:cNvPr id="11" name="trim.1FFC369F-6176-4D2C-B7DE-DB099398AD29">
            <a:hlinkClick r:id="" action="ppaction://media"/>
            <a:extLst>
              <a:ext uri="{FF2B5EF4-FFF2-40B4-BE49-F238E27FC236}">
                <a16:creationId xmlns:a16="http://schemas.microsoft.com/office/drawing/2014/main" id="{F91164E4-D383-49B8-9F76-3CA9B8925E33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71162" y="1371602"/>
            <a:ext cx="7755945" cy="4201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E62D7-4223-46C2-91AD-F14E4BABCFDB}"/>
              </a:ext>
            </a:extLst>
          </p:cNvPr>
          <p:cNvSpPr txBox="1"/>
          <p:nvPr/>
        </p:nvSpPr>
        <p:spPr>
          <a:xfrm>
            <a:off x="321770" y="4950271"/>
            <a:ext cx="194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/>
              <a:t>Reminder: Sound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C89B8AEEEC34BB0B7F84C0BE4B46E" ma:contentTypeVersion="14" ma:contentTypeDescription="Create a new document." ma:contentTypeScope="" ma:versionID="688b60051d06bfbe1aebb2a0528266a9">
  <xsd:schema xmlns:xsd="http://www.w3.org/2001/XMLSchema" xmlns:xs="http://www.w3.org/2001/XMLSchema" xmlns:p="http://schemas.microsoft.com/office/2006/metadata/properties" xmlns:ns3="fc1d587d-d853-49f4-bbc0-40588d640cec" xmlns:ns4="236c0d59-5213-4a0d-8e50-d4a5075a939c" targetNamespace="http://schemas.microsoft.com/office/2006/metadata/properties" ma:root="true" ma:fieldsID="4ece6946787abd561591606abc761d2e" ns3:_="" ns4:_="">
    <xsd:import namespace="fc1d587d-d853-49f4-bbc0-40588d640cec"/>
    <xsd:import namespace="236c0d59-5213-4a0d-8e50-d4a5075a93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d587d-d853-49f4-bbc0-40588d640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c0d59-5213-4a0d-8e50-d4a5075a9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96429-C4B0-41AA-B6E4-0137CDB42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d587d-d853-49f4-bbc0-40588d640cec"/>
    <ds:schemaRef ds:uri="236c0d59-5213-4a0d-8e50-d4a5075a9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1C940-F90B-4A82-B9B1-AFD1F8629339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236c0d59-5213-4a0d-8e50-d4a5075a939c"/>
    <ds:schemaRef ds:uri="fc1d587d-d853-49f4-bbc0-40588d640c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8D1543-59CC-4826-9A82-F4F97715CF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979</Words>
  <Application>Microsoft Office PowerPoint</Application>
  <PresentationFormat>Widescreen</PresentationFormat>
  <Paragraphs>138</Paragraphs>
  <Slides>13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Segoe UI</vt:lpstr>
      <vt:lpstr>Office Theme</vt:lpstr>
      <vt:lpstr>Picture</vt:lpstr>
      <vt:lpstr>Guest Speakers</vt:lpstr>
      <vt:lpstr>PowerPoint Presentation</vt:lpstr>
      <vt:lpstr>2021 WAC Executive</vt:lpstr>
      <vt:lpstr>Agenda</vt:lpstr>
      <vt:lpstr>Treasurer’s Update Financial Statement – November 2021</vt:lpstr>
      <vt:lpstr>Member-at-Large Update</vt:lpstr>
      <vt:lpstr>WAC/UMAC Mentorship Programme</vt:lpstr>
      <vt:lpstr>CIA Career Days</vt:lpstr>
      <vt:lpstr>CIA Career Days</vt:lpstr>
      <vt:lpstr>Vote: Election of new Secretary</vt:lpstr>
      <vt:lpstr>Logo Contest Kickoff</vt:lpstr>
      <vt:lpstr>WAC Plans for 2022</vt:lpstr>
      <vt:lpstr>Questions from the Membership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Baldauf</dc:creator>
  <cp:lastModifiedBy>Baldauf, Cody</cp:lastModifiedBy>
  <cp:revision>2</cp:revision>
  <cp:lastPrinted>2019-05-06T13:43:18Z</cp:lastPrinted>
  <dcterms:created xsi:type="dcterms:W3CDTF">2019-04-07T23:20:40Z</dcterms:created>
  <dcterms:modified xsi:type="dcterms:W3CDTF">2021-11-05T20:13:23Z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7bbe84-2447-47ed-9f95-d9c34bc076ba_Enabled">
    <vt:lpwstr>true</vt:lpwstr>
  </property>
  <property fmtid="{D5CDD505-2E9C-101B-9397-08002B2CF9AE}" pid="3" name="MSIP_Label_b07bbe84-2447-47ed-9f95-d9c34bc076ba_SetDate">
    <vt:lpwstr>2021-10-21T02:25:39Z</vt:lpwstr>
  </property>
  <property fmtid="{D5CDD505-2E9C-101B-9397-08002B2CF9AE}" pid="4" name="MSIP_Label_b07bbe84-2447-47ed-9f95-d9c34bc076ba_Method">
    <vt:lpwstr>Standard</vt:lpwstr>
  </property>
  <property fmtid="{D5CDD505-2E9C-101B-9397-08002B2CF9AE}" pid="5" name="MSIP_Label_b07bbe84-2447-47ed-9f95-d9c34bc076ba_Name">
    <vt:lpwstr>Confidential</vt:lpwstr>
  </property>
  <property fmtid="{D5CDD505-2E9C-101B-9397-08002B2CF9AE}" pid="6" name="MSIP_Label_b07bbe84-2447-47ed-9f95-d9c34bc076ba_SiteId">
    <vt:lpwstr>633f3069-d670-4419-9fee-2ab4251c88ee</vt:lpwstr>
  </property>
  <property fmtid="{D5CDD505-2E9C-101B-9397-08002B2CF9AE}" pid="7" name="MSIP_Label_b07bbe84-2447-47ed-9f95-d9c34bc076ba_ActionId">
    <vt:lpwstr>f9576c32-cac9-46b0-94e4-f64c0ccb6bb9</vt:lpwstr>
  </property>
  <property fmtid="{D5CDD505-2E9C-101B-9397-08002B2CF9AE}" pid="8" name="MSIP_Label_b07bbe84-2447-47ed-9f95-d9c34bc076ba_ContentBits">
    <vt:lpwstr>0</vt:lpwstr>
  </property>
  <property fmtid="{D5CDD505-2E9C-101B-9397-08002B2CF9AE}" pid="9" name="ContentTypeId">
    <vt:lpwstr>0x01010049DC89B8AEEEC34BB0B7F84C0BE4B46E</vt:lpwstr>
  </property>
</Properties>
</file>