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57" r:id="rId6"/>
    <p:sldId id="337" r:id="rId7"/>
    <p:sldId id="321" r:id="rId8"/>
    <p:sldId id="339" r:id="rId9"/>
    <p:sldId id="317" r:id="rId10"/>
    <p:sldId id="300" r:id="rId11"/>
    <p:sldId id="302" r:id="rId12"/>
    <p:sldId id="342" r:id="rId13"/>
    <p:sldId id="341" r:id="rId14"/>
    <p:sldId id="343" r:id="rId15"/>
    <p:sldId id="345" r:id="rId16"/>
    <p:sldId id="323" r:id="rId17"/>
    <p:sldId id="331" r:id="rId18"/>
    <p:sldId id="340" r:id="rId19"/>
    <p:sldId id="269" r:id="rId20"/>
    <p:sldId id="318" r:id="rId21"/>
  </p:sldIdLst>
  <p:sldSz cx="12192000" cy="6858000"/>
  <p:notesSz cx="7023100" cy="93091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AA86E-0B4C-9A04-7E56-A144A577E04F}" name="Pallister, Quinn" initials="PQ" userId="S::Quinn.Pallister@canadalife.com::c4219783-26d5-4720-a1ec-60de4b69be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4C760-076E-478A-A4BB-A8AE6AAC6199}" v="13" dt="2024-05-23T19:47:52.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77" autoAdjust="0"/>
  </p:normalViewPr>
  <p:slideViewPr>
    <p:cSldViewPr snapToGrid="0">
      <p:cViewPr>
        <p:scale>
          <a:sx n="90" d="100"/>
          <a:sy n="90" d="100"/>
        </p:scale>
        <p:origin x="1356"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eden Hamm" userId="ec174a51-7417-4e0b-8559-3bba9920a103" providerId="ADAL" clId="{B6D4C760-076E-478A-A4BB-A8AE6AAC6199}"/>
    <pc:docChg chg="undo redo custSel addSld delSld modSld">
      <pc:chgData name="Braeden Hamm" userId="ec174a51-7417-4e0b-8559-3bba9920a103" providerId="ADAL" clId="{B6D4C760-076E-478A-A4BB-A8AE6AAC6199}" dt="2024-05-23T19:50:20.456" v="1763" actId="20577"/>
      <pc:docMkLst>
        <pc:docMk/>
      </pc:docMkLst>
      <pc:sldChg chg="addSp modSp mod">
        <pc:chgData name="Braeden Hamm" userId="ec174a51-7417-4e0b-8559-3bba9920a103" providerId="ADAL" clId="{B6D4C760-076E-478A-A4BB-A8AE6AAC6199}" dt="2024-05-21T15:43:51.790" v="467" actId="1076"/>
        <pc:sldMkLst>
          <pc:docMk/>
          <pc:sldMk cId="2902794312" sldId="257"/>
        </pc:sldMkLst>
        <pc:spChg chg="mod">
          <ac:chgData name="Braeden Hamm" userId="ec174a51-7417-4e0b-8559-3bba9920a103" providerId="ADAL" clId="{B6D4C760-076E-478A-A4BB-A8AE6AAC6199}" dt="2024-05-21T15:43:19.749" v="458"/>
          <ac:spMkLst>
            <pc:docMk/>
            <pc:sldMk cId="2902794312" sldId="257"/>
            <ac:spMk id="6" creationId="{8ED50CAA-72D4-F696-4013-3E252E45BBFA}"/>
          </ac:spMkLst>
        </pc:spChg>
        <pc:spChg chg="mod">
          <ac:chgData name="Braeden Hamm" userId="ec174a51-7417-4e0b-8559-3bba9920a103" providerId="ADAL" clId="{B6D4C760-076E-478A-A4BB-A8AE6AAC6199}" dt="2024-05-21T15:43:51.790" v="467" actId="1076"/>
          <ac:spMkLst>
            <pc:docMk/>
            <pc:sldMk cId="2902794312" sldId="257"/>
            <ac:spMk id="8" creationId="{4519A6B3-FD5B-5418-3EDF-A31BFB6184D0}"/>
          </ac:spMkLst>
        </pc:spChg>
        <pc:grpChg chg="add mod">
          <ac:chgData name="Braeden Hamm" userId="ec174a51-7417-4e0b-8559-3bba9920a103" providerId="ADAL" clId="{B6D4C760-076E-478A-A4BB-A8AE6AAC6199}" dt="2024-05-21T15:43:48.412" v="466" actId="1076"/>
          <ac:grpSpMkLst>
            <pc:docMk/>
            <pc:sldMk cId="2902794312" sldId="257"/>
            <ac:grpSpMk id="5" creationId="{2D813178-595C-CFBF-543F-68A0173C3E0D}"/>
          </ac:grpSpMkLst>
        </pc:grpChg>
        <pc:picChg chg="mod">
          <ac:chgData name="Braeden Hamm" userId="ec174a51-7417-4e0b-8559-3bba9920a103" providerId="ADAL" clId="{B6D4C760-076E-478A-A4BB-A8AE6AAC6199}" dt="2024-05-21T15:43:19.749" v="458"/>
          <ac:picMkLst>
            <pc:docMk/>
            <pc:sldMk cId="2902794312" sldId="257"/>
            <ac:picMk id="7" creationId="{43D34B07-E709-E248-7235-E291845E66A2}"/>
          </ac:picMkLst>
        </pc:picChg>
      </pc:sldChg>
      <pc:sldChg chg="addSp modSp">
        <pc:chgData name="Braeden Hamm" userId="ec174a51-7417-4e0b-8559-3bba9920a103" providerId="ADAL" clId="{B6D4C760-076E-478A-A4BB-A8AE6AAC6199}" dt="2024-05-21T15:43:08.549" v="457"/>
        <pc:sldMkLst>
          <pc:docMk/>
          <pc:sldMk cId="429771863" sldId="269"/>
        </pc:sldMkLst>
        <pc:spChg chg="mod">
          <ac:chgData name="Braeden Hamm" userId="ec174a51-7417-4e0b-8559-3bba9920a103" providerId="ADAL" clId="{B6D4C760-076E-478A-A4BB-A8AE6AAC6199}" dt="2024-05-21T15:43:08.549" v="457"/>
          <ac:spMkLst>
            <pc:docMk/>
            <pc:sldMk cId="429771863" sldId="269"/>
            <ac:spMk id="5" creationId="{09AF810E-13AC-2348-AFF9-A6A06481B793}"/>
          </ac:spMkLst>
        </pc:spChg>
        <pc:spChg chg="mod">
          <ac:chgData name="Braeden Hamm" userId="ec174a51-7417-4e0b-8559-3bba9920a103" providerId="ADAL" clId="{B6D4C760-076E-478A-A4BB-A8AE6AAC6199}" dt="2024-05-21T15:43:08.549" v="457"/>
          <ac:spMkLst>
            <pc:docMk/>
            <pc:sldMk cId="429771863" sldId="269"/>
            <ac:spMk id="7" creationId="{C7D6DB53-9014-58A8-11E8-8ABEF639C9DD}"/>
          </ac:spMkLst>
        </pc:spChg>
        <pc:grpChg chg="add mod">
          <ac:chgData name="Braeden Hamm" userId="ec174a51-7417-4e0b-8559-3bba9920a103" providerId="ADAL" clId="{B6D4C760-076E-478A-A4BB-A8AE6AAC6199}" dt="2024-05-21T15:43:08.549" v="457"/>
          <ac:grpSpMkLst>
            <pc:docMk/>
            <pc:sldMk cId="429771863" sldId="269"/>
            <ac:grpSpMk id="4" creationId="{126FAFCB-DF57-19E7-25D0-5D6C381DB8A8}"/>
          </ac:grpSpMkLst>
        </pc:grpChg>
        <pc:picChg chg="mod">
          <ac:chgData name="Braeden Hamm" userId="ec174a51-7417-4e0b-8559-3bba9920a103" providerId="ADAL" clId="{B6D4C760-076E-478A-A4BB-A8AE6AAC6199}" dt="2024-05-21T15:43:08.549" v="457"/>
          <ac:picMkLst>
            <pc:docMk/>
            <pc:sldMk cId="429771863" sldId="269"/>
            <ac:picMk id="6" creationId="{05BDEABB-BB49-6326-235F-269EEF5C22C6}"/>
          </ac:picMkLst>
        </pc:picChg>
      </pc:sldChg>
      <pc:sldChg chg="modSp mod">
        <pc:chgData name="Braeden Hamm" userId="ec174a51-7417-4e0b-8559-3bba9920a103" providerId="ADAL" clId="{B6D4C760-076E-478A-A4BB-A8AE6AAC6199}" dt="2024-05-21T15:36:28.670" v="399" actId="20577"/>
        <pc:sldMkLst>
          <pc:docMk/>
          <pc:sldMk cId="27790756" sldId="300"/>
        </pc:sldMkLst>
        <pc:spChg chg="mod">
          <ac:chgData name="Braeden Hamm" userId="ec174a51-7417-4e0b-8559-3bba9920a103" providerId="ADAL" clId="{B6D4C760-076E-478A-A4BB-A8AE6AAC6199}" dt="2024-05-21T15:19:06.436" v="87" actId="20577"/>
          <ac:spMkLst>
            <pc:docMk/>
            <pc:sldMk cId="27790756" sldId="300"/>
            <ac:spMk id="7" creationId="{7875C19A-1AAE-476A-A316-A2CF92D763D3}"/>
          </ac:spMkLst>
        </pc:spChg>
        <pc:spChg chg="mod">
          <ac:chgData name="Braeden Hamm" userId="ec174a51-7417-4e0b-8559-3bba9920a103" providerId="ADAL" clId="{B6D4C760-076E-478A-A4BB-A8AE6AAC6199}" dt="2024-05-21T15:36:28.670" v="399" actId="20577"/>
          <ac:spMkLst>
            <pc:docMk/>
            <pc:sldMk cId="27790756" sldId="300"/>
            <ac:spMk id="10" creationId="{EF2BC084-E6DB-4DE7-B309-042A85EBA700}"/>
          </ac:spMkLst>
        </pc:spChg>
      </pc:sldChg>
      <pc:sldChg chg="addSp modSp mod">
        <pc:chgData name="Braeden Hamm" userId="ec174a51-7417-4e0b-8559-3bba9920a103" providerId="ADAL" clId="{B6D4C760-076E-478A-A4BB-A8AE6AAC6199}" dt="2024-05-21T15:43:03.289" v="456" actId="1076"/>
        <pc:sldMkLst>
          <pc:docMk/>
          <pc:sldMk cId="631991156" sldId="318"/>
        </pc:sldMkLst>
        <pc:spChg chg="add mod ord">
          <ac:chgData name="Braeden Hamm" userId="ec174a51-7417-4e0b-8559-3bba9920a103" providerId="ADAL" clId="{B6D4C760-076E-478A-A4BB-A8AE6AAC6199}" dt="2024-05-21T15:42:55.258" v="455" actId="164"/>
          <ac:spMkLst>
            <pc:docMk/>
            <pc:sldMk cId="631991156" sldId="318"/>
            <ac:spMk id="6" creationId="{945662E4-D996-CCC0-A8C6-C0139BB12A38}"/>
          </ac:spMkLst>
        </pc:spChg>
        <pc:spChg chg="add mod">
          <ac:chgData name="Braeden Hamm" userId="ec174a51-7417-4e0b-8559-3bba9920a103" providerId="ADAL" clId="{B6D4C760-076E-478A-A4BB-A8AE6AAC6199}" dt="2024-05-21T15:42:55.258" v="455" actId="164"/>
          <ac:spMkLst>
            <pc:docMk/>
            <pc:sldMk cId="631991156" sldId="318"/>
            <ac:spMk id="7" creationId="{4C38CB67-CC57-D6D8-9A53-9C71D67E99E1}"/>
          </ac:spMkLst>
        </pc:spChg>
        <pc:grpChg chg="add mod">
          <ac:chgData name="Braeden Hamm" userId="ec174a51-7417-4e0b-8559-3bba9920a103" providerId="ADAL" clId="{B6D4C760-076E-478A-A4BB-A8AE6AAC6199}" dt="2024-05-21T15:43:03.289" v="456" actId="1076"/>
          <ac:grpSpMkLst>
            <pc:docMk/>
            <pc:sldMk cId="631991156" sldId="318"/>
            <ac:grpSpMk id="8" creationId="{5E80E132-1C61-F1B6-17B7-2CAAA1A74433}"/>
          </ac:grpSpMkLst>
        </pc:grpChg>
        <pc:picChg chg="add mod">
          <ac:chgData name="Braeden Hamm" userId="ec174a51-7417-4e0b-8559-3bba9920a103" providerId="ADAL" clId="{B6D4C760-076E-478A-A4BB-A8AE6AAC6199}" dt="2024-05-21T15:42:55.258" v="455" actId="164"/>
          <ac:picMkLst>
            <pc:docMk/>
            <pc:sldMk cId="631991156" sldId="318"/>
            <ac:picMk id="5" creationId="{C8D5BBFC-143D-5396-3529-13026987DE74}"/>
          </ac:picMkLst>
        </pc:picChg>
      </pc:sldChg>
      <pc:sldChg chg="modSp mod">
        <pc:chgData name="Braeden Hamm" userId="ec174a51-7417-4e0b-8559-3bba9920a103" providerId="ADAL" clId="{B6D4C760-076E-478A-A4BB-A8AE6AAC6199}" dt="2024-05-21T15:20:40.201" v="116" actId="2711"/>
        <pc:sldMkLst>
          <pc:docMk/>
          <pc:sldMk cId="1826782903" sldId="323"/>
        </pc:sldMkLst>
        <pc:spChg chg="mod">
          <ac:chgData name="Braeden Hamm" userId="ec174a51-7417-4e0b-8559-3bba9920a103" providerId="ADAL" clId="{B6D4C760-076E-478A-A4BB-A8AE6AAC6199}" dt="2024-05-21T15:20:40.201" v="116" actId="2711"/>
          <ac:spMkLst>
            <pc:docMk/>
            <pc:sldMk cId="1826782903" sldId="323"/>
            <ac:spMk id="7" creationId="{7875C19A-1AAE-476A-A316-A2CF92D763D3}"/>
          </ac:spMkLst>
        </pc:spChg>
      </pc:sldChg>
      <pc:sldChg chg="modSp mod">
        <pc:chgData name="Braeden Hamm" userId="ec174a51-7417-4e0b-8559-3bba9920a103" providerId="ADAL" clId="{B6D4C760-076E-478A-A4BB-A8AE6AAC6199}" dt="2024-05-21T15:20:50.457" v="119" actId="2711"/>
        <pc:sldMkLst>
          <pc:docMk/>
          <pc:sldMk cId="1284968704" sldId="331"/>
        </pc:sldMkLst>
        <pc:spChg chg="mod">
          <ac:chgData name="Braeden Hamm" userId="ec174a51-7417-4e0b-8559-3bba9920a103" providerId="ADAL" clId="{B6D4C760-076E-478A-A4BB-A8AE6AAC6199}" dt="2024-05-21T15:20:50.457" v="119" actId="2711"/>
          <ac:spMkLst>
            <pc:docMk/>
            <pc:sldMk cId="1284968704" sldId="331"/>
            <ac:spMk id="7" creationId="{7875C19A-1AAE-476A-A316-A2CF92D763D3}"/>
          </ac:spMkLst>
        </pc:spChg>
      </pc:sldChg>
      <pc:sldChg chg="modSp del mod">
        <pc:chgData name="Braeden Hamm" userId="ec174a51-7417-4e0b-8559-3bba9920a103" providerId="ADAL" clId="{B6D4C760-076E-478A-A4BB-A8AE6AAC6199}" dt="2024-05-21T15:35:43.173" v="336" actId="47"/>
        <pc:sldMkLst>
          <pc:docMk/>
          <pc:sldMk cId="3185807755" sldId="333"/>
        </pc:sldMkLst>
        <pc:spChg chg="mod">
          <ac:chgData name="Braeden Hamm" userId="ec174a51-7417-4e0b-8559-3bba9920a103" providerId="ADAL" clId="{B6D4C760-076E-478A-A4BB-A8AE6AAC6199}" dt="2024-05-21T15:20:42.983" v="118" actId="20577"/>
          <ac:spMkLst>
            <pc:docMk/>
            <pc:sldMk cId="3185807755" sldId="333"/>
            <ac:spMk id="7" creationId="{7875C19A-1AAE-476A-A316-A2CF92D763D3}"/>
          </ac:spMkLst>
        </pc:spChg>
      </pc:sldChg>
      <pc:sldChg chg="modSp mod">
        <pc:chgData name="Braeden Hamm" userId="ec174a51-7417-4e0b-8559-3bba9920a103" providerId="ADAL" clId="{B6D4C760-076E-478A-A4BB-A8AE6AAC6199}" dt="2024-05-21T15:19:32.751" v="92" actId="114"/>
        <pc:sldMkLst>
          <pc:docMk/>
          <pc:sldMk cId="3857762383" sldId="341"/>
        </pc:sldMkLst>
        <pc:spChg chg="mod">
          <ac:chgData name="Braeden Hamm" userId="ec174a51-7417-4e0b-8559-3bba9920a103" providerId="ADAL" clId="{B6D4C760-076E-478A-A4BB-A8AE6AAC6199}" dt="2024-05-21T15:19:32.751" v="92" actId="114"/>
          <ac:spMkLst>
            <pc:docMk/>
            <pc:sldMk cId="3857762383" sldId="341"/>
            <ac:spMk id="2" creationId="{B908336C-EBB4-9175-F22D-1B712AD04040}"/>
          </ac:spMkLst>
        </pc:spChg>
      </pc:sldChg>
      <pc:sldChg chg="addSp modSp mod">
        <pc:chgData name="Braeden Hamm" userId="ec174a51-7417-4e0b-8559-3bba9920a103" providerId="ADAL" clId="{B6D4C760-076E-478A-A4BB-A8AE6AAC6199}" dt="2024-05-23T19:31:13.155" v="592" actId="1076"/>
        <pc:sldMkLst>
          <pc:docMk/>
          <pc:sldMk cId="1515879659" sldId="342"/>
        </pc:sldMkLst>
        <pc:spChg chg="mod">
          <ac:chgData name="Braeden Hamm" userId="ec174a51-7417-4e0b-8559-3bba9920a103" providerId="ADAL" clId="{B6D4C760-076E-478A-A4BB-A8AE6AAC6199}" dt="2024-05-21T15:24:42.560" v="233" actId="404"/>
          <ac:spMkLst>
            <pc:docMk/>
            <pc:sldMk cId="1515879659" sldId="342"/>
            <ac:spMk id="2" creationId="{CAA9B2EE-66ED-C84E-E7BC-D717ADE26E05}"/>
          </ac:spMkLst>
        </pc:spChg>
        <pc:spChg chg="add mod">
          <ac:chgData name="Braeden Hamm" userId="ec174a51-7417-4e0b-8559-3bba9920a103" providerId="ADAL" clId="{B6D4C760-076E-478A-A4BB-A8AE6AAC6199}" dt="2024-05-23T19:31:13.155" v="592" actId="1076"/>
          <ac:spMkLst>
            <pc:docMk/>
            <pc:sldMk cId="1515879659" sldId="342"/>
            <ac:spMk id="8" creationId="{60240D0B-95E6-3BB8-0E57-E3507E86A470}"/>
          </ac:spMkLst>
        </pc:spChg>
        <pc:picChg chg="mod">
          <ac:chgData name="Braeden Hamm" userId="ec174a51-7417-4e0b-8559-3bba9920a103" providerId="ADAL" clId="{B6D4C760-076E-478A-A4BB-A8AE6AAC6199}" dt="2024-05-21T15:24:48.381" v="234" actId="1076"/>
          <ac:picMkLst>
            <pc:docMk/>
            <pc:sldMk cId="1515879659" sldId="342"/>
            <ac:picMk id="6" creationId="{1942EAA4-DE4E-4068-3B75-4FFF0501E89F}"/>
          </ac:picMkLst>
        </pc:picChg>
      </pc:sldChg>
      <pc:sldChg chg="modSp mod">
        <pc:chgData name="Braeden Hamm" userId="ec174a51-7417-4e0b-8559-3bba9920a103" providerId="ADAL" clId="{B6D4C760-076E-478A-A4BB-A8AE6AAC6199}" dt="2024-05-21T15:20:30.768" v="114" actId="404"/>
        <pc:sldMkLst>
          <pc:docMk/>
          <pc:sldMk cId="1273812830" sldId="343"/>
        </pc:sldMkLst>
        <pc:spChg chg="mod">
          <ac:chgData name="Braeden Hamm" userId="ec174a51-7417-4e0b-8559-3bba9920a103" providerId="ADAL" clId="{B6D4C760-076E-478A-A4BB-A8AE6AAC6199}" dt="2024-05-21T15:20:30.768" v="114" actId="404"/>
          <ac:spMkLst>
            <pc:docMk/>
            <pc:sldMk cId="1273812830" sldId="343"/>
            <ac:spMk id="2" creationId="{885C98F6-7728-8BF3-78BB-F8CF7B10251E}"/>
          </ac:spMkLst>
        </pc:spChg>
        <pc:spChg chg="mod">
          <ac:chgData name="Braeden Hamm" userId="ec174a51-7417-4e0b-8559-3bba9920a103" providerId="ADAL" clId="{B6D4C760-076E-478A-A4BB-A8AE6AAC6199}" dt="2024-05-21T15:18:52.121" v="85" actId="20577"/>
          <ac:spMkLst>
            <pc:docMk/>
            <pc:sldMk cId="1273812830" sldId="343"/>
            <ac:spMk id="4" creationId="{A53635BC-56A3-46AE-935D-9353C29EED11}"/>
          </ac:spMkLst>
        </pc:spChg>
      </pc:sldChg>
      <pc:sldChg chg="addSp delSp modSp add del mod">
        <pc:chgData name="Braeden Hamm" userId="ec174a51-7417-4e0b-8559-3bba9920a103" providerId="ADAL" clId="{B6D4C760-076E-478A-A4BB-A8AE6AAC6199}" dt="2024-05-23T19:30:59.399" v="590" actId="2696"/>
        <pc:sldMkLst>
          <pc:docMk/>
          <pc:sldMk cId="1479883952" sldId="344"/>
        </pc:sldMkLst>
        <pc:spChg chg="mod">
          <ac:chgData name="Braeden Hamm" userId="ec174a51-7417-4e0b-8559-3bba9920a103" providerId="ADAL" clId="{B6D4C760-076E-478A-A4BB-A8AE6AAC6199}" dt="2024-05-21T15:25:06.975" v="249" actId="20577"/>
          <ac:spMkLst>
            <pc:docMk/>
            <pc:sldMk cId="1479883952" sldId="344"/>
            <ac:spMk id="2" creationId="{CAA9B2EE-66ED-C84E-E7BC-D717ADE26E05}"/>
          </ac:spMkLst>
        </pc:spChg>
        <pc:spChg chg="add mod">
          <ac:chgData name="Braeden Hamm" userId="ec174a51-7417-4e0b-8559-3bba9920a103" providerId="ADAL" clId="{B6D4C760-076E-478A-A4BB-A8AE6AAC6199}" dt="2024-05-21T15:23:30.070" v="140"/>
          <ac:spMkLst>
            <pc:docMk/>
            <pc:sldMk cId="1479883952" sldId="344"/>
            <ac:spMk id="4" creationId="{43D75A5B-8F40-E826-D306-8D233C87F406}"/>
          </ac:spMkLst>
        </pc:spChg>
        <pc:spChg chg="add mod">
          <ac:chgData name="Braeden Hamm" userId="ec174a51-7417-4e0b-8559-3bba9920a103" providerId="ADAL" clId="{B6D4C760-076E-478A-A4BB-A8AE6AAC6199}" dt="2024-05-21T15:35:14.971" v="335" actId="20577"/>
          <ac:spMkLst>
            <pc:docMk/>
            <pc:sldMk cId="1479883952" sldId="344"/>
            <ac:spMk id="5" creationId="{04FF1F1F-3F65-8C35-3855-505F9FCF88E2}"/>
          </ac:spMkLst>
        </pc:spChg>
        <pc:picChg chg="del">
          <ac:chgData name="Braeden Hamm" userId="ec174a51-7417-4e0b-8559-3bba9920a103" providerId="ADAL" clId="{B6D4C760-076E-478A-A4BB-A8AE6AAC6199}" dt="2024-05-21T15:23:13.795" v="124" actId="478"/>
          <ac:picMkLst>
            <pc:docMk/>
            <pc:sldMk cId="1479883952" sldId="344"/>
            <ac:picMk id="6" creationId="{1942EAA4-DE4E-4068-3B75-4FFF0501E89F}"/>
          </ac:picMkLst>
        </pc:picChg>
        <pc:picChg chg="del">
          <ac:chgData name="Braeden Hamm" userId="ec174a51-7417-4e0b-8559-3bba9920a103" providerId="ADAL" clId="{B6D4C760-076E-478A-A4BB-A8AE6AAC6199}" dt="2024-05-21T15:23:13.417" v="123" actId="478"/>
          <ac:picMkLst>
            <pc:docMk/>
            <pc:sldMk cId="1479883952" sldId="344"/>
            <ac:picMk id="7" creationId="{2E1BE6FE-9BD6-B253-E32D-06CDF8AED723}"/>
          </ac:picMkLst>
        </pc:picChg>
      </pc:sldChg>
      <pc:sldChg chg="addSp delSp modSp new mod">
        <pc:chgData name="Braeden Hamm" userId="ec174a51-7417-4e0b-8559-3bba9920a103" providerId="ADAL" clId="{B6D4C760-076E-478A-A4BB-A8AE6AAC6199}" dt="2024-05-23T19:50:20.456" v="1763" actId="20577"/>
        <pc:sldMkLst>
          <pc:docMk/>
          <pc:sldMk cId="2450372635" sldId="345"/>
        </pc:sldMkLst>
        <pc:spChg chg="mod">
          <ac:chgData name="Braeden Hamm" userId="ec174a51-7417-4e0b-8559-3bba9920a103" providerId="ADAL" clId="{B6D4C760-076E-478A-A4BB-A8AE6AAC6199}" dt="2024-05-21T15:44:50.080" v="489" actId="20577"/>
          <ac:spMkLst>
            <pc:docMk/>
            <pc:sldMk cId="2450372635" sldId="345"/>
            <ac:spMk id="2" creationId="{13E0F192-B97B-5133-69A0-94DB796F4ACF}"/>
          </ac:spMkLst>
        </pc:spChg>
        <pc:spChg chg="mod">
          <ac:chgData name="Braeden Hamm" userId="ec174a51-7417-4e0b-8559-3bba9920a103" providerId="ADAL" clId="{B6D4C760-076E-478A-A4BB-A8AE6AAC6199}" dt="2024-05-23T19:50:20.456" v="1763" actId="20577"/>
          <ac:spMkLst>
            <pc:docMk/>
            <pc:sldMk cId="2450372635" sldId="345"/>
            <ac:spMk id="4" creationId="{995C2ECC-9C5F-DE15-7F6E-0CEB2018C4B9}"/>
          </ac:spMkLst>
        </pc:spChg>
        <pc:spChg chg="add del mod">
          <ac:chgData name="Braeden Hamm" userId="ec174a51-7417-4e0b-8559-3bba9920a103" providerId="ADAL" clId="{B6D4C760-076E-478A-A4BB-A8AE6AAC6199}" dt="2024-05-23T19:47:07.942" v="1577" actId="478"/>
          <ac:spMkLst>
            <pc:docMk/>
            <pc:sldMk cId="2450372635" sldId="345"/>
            <ac:spMk id="6" creationId="{B29033AF-7433-DAFD-79C6-453F923D6434}"/>
          </ac:spMkLst>
        </pc:spChg>
        <pc:spChg chg="mod">
          <ac:chgData name="Braeden Hamm" userId="ec174a51-7417-4e0b-8559-3bba9920a103" providerId="ADAL" clId="{B6D4C760-076E-478A-A4BB-A8AE6AAC6199}" dt="2024-05-23T19:47:52.247" v="1579"/>
          <ac:spMkLst>
            <pc:docMk/>
            <pc:sldMk cId="2450372635" sldId="345"/>
            <ac:spMk id="8" creationId="{FB431EFC-026B-67FB-E2B9-3AB85CC2E45C}"/>
          </ac:spMkLst>
        </pc:spChg>
        <pc:spChg chg="mod">
          <ac:chgData name="Braeden Hamm" userId="ec174a51-7417-4e0b-8559-3bba9920a103" providerId="ADAL" clId="{B6D4C760-076E-478A-A4BB-A8AE6AAC6199}" dt="2024-05-23T19:47:52.247" v="1579"/>
          <ac:spMkLst>
            <pc:docMk/>
            <pc:sldMk cId="2450372635" sldId="345"/>
            <ac:spMk id="10" creationId="{B17BE017-156A-25BC-8977-418C1D9ADC09}"/>
          </ac:spMkLst>
        </pc:spChg>
        <pc:grpChg chg="add mod">
          <ac:chgData name="Braeden Hamm" userId="ec174a51-7417-4e0b-8559-3bba9920a103" providerId="ADAL" clId="{B6D4C760-076E-478A-A4BB-A8AE6AAC6199}" dt="2024-05-23T19:47:58.303" v="1583" actId="1038"/>
          <ac:grpSpMkLst>
            <pc:docMk/>
            <pc:sldMk cId="2450372635" sldId="345"/>
            <ac:grpSpMk id="7" creationId="{7540A0A4-903D-8A87-61EE-EEABC8EF62E3}"/>
          </ac:grpSpMkLst>
        </pc:grpChg>
        <pc:picChg chg="mod">
          <ac:chgData name="Braeden Hamm" userId="ec174a51-7417-4e0b-8559-3bba9920a103" providerId="ADAL" clId="{B6D4C760-076E-478A-A4BB-A8AE6AAC6199}" dt="2024-05-23T19:47:52.247" v="1579"/>
          <ac:picMkLst>
            <pc:docMk/>
            <pc:sldMk cId="2450372635" sldId="345"/>
            <ac:picMk id="9" creationId="{6A5B462E-BCE4-83BC-9B01-6B21C472C5B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CA5457B-CDAE-4DEB-AEC8-C82DE2312E37}" type="datetimeFigureOut">
              <a:rPr lang="en-US" smtClean="0"/>
              <a:t>5/21/2024</a:t>
            </a:fld>
            <a:endParaRPr lang="en-US"/>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831430A-4AA4-45C8-AC23-CD6B61C41A4C}" type="slidenum">
              <a:rPr lang="en-US" smtClean="0"/>
              <a:t>‹#›</a:t>
            </a:fld>
            <a:endParaRPr lang="en-US"/>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noProof="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90B78EA-28CE-41D8-9043-90E391E5F567}" type="datetimeFigureOut">
              <a:rPr lang="en-US" noProof="0" smtClean="0"/>
              <a:t>5/21/2024</a:t>
            </a:fld>
            <a:endParaRPr lang="en-US" noProof="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noProof="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34D747-9380-41EE-9946-EC9EC0CA5D1E}" type="slidenum">
              <a:rPr lang="en-US" noProof="0" smtClean="0"/>
              <a:t>‹#›</a:t>
            </a:fld>
            <a:endParaRPr lang="en-US" noProof="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1</a:t>
            </a:fld>
            <a:endParaRPr lang="en-US" noProof="0"/>
          </a:p>
        </p:txBody>
      </p:sp>
    </p:spTree>
    <p:extLst>
      <p:ext uri="{BB962C8B-B14F-4D97-AF65-F5344CB8AC3E}">
        <p14:creationId xmlns:p14="http://schemas.microsoft.com/office/powerpoint/2010/main" val="287934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a:solidFill>
                  <a:srgbClr val="67BF59"/>
                </a:solidFill>
                <a:effectLst/>
                <a:latin typeface="Lato" panose="020F0502020204030203" pitchFamily="34" charset="0"/>
              </a:rPr>
              <a:t>[Aaron]</a:t>
            </a:r>
          </a:p>
          <a:p>
            <a:r>
              <a:rPr lang="en-CA" b="0" i="0">
                <a:solidFill>
                  <a:srgbClr val="67BF59"/>
                </a:solidFill>
                <a:effectLst/>
                <a:latin typeface="Lato" panose="020F0502020204030203" pitchFamily="34" charset="0"/>
              </a:rPr>
              <a:t>Here are the details of the proposal. The UMAC co-presidents Matthew Lehmann and Tara Cyr have sent the following</a:t>
            </a:r>
          </a:p>
          <a:p>
            <a:pPr marL="641600" lvl="1" indent="-174982">
              <a:buFontTx/>
              <a:buChar char="-"/>
            </a:pPr>
            <a:r>
              <a:rPr lang="en-CA" b="0" i="0">
                <a:solidFill>
                  <a:srgbClr val="67BF59"/>
                </a:solidFill>
                <a:effectLst/>
                <a:latin typeface="Lato" panose="020F0502020204030203" pitchFamily="34" charset="0"/>
              </a:rPr>
              <a:t>main points are on slide</a:t>
            </a:r>
          </a:p>
          <a:p>
            <a:pPr marL="641600" lvl="1" indent="-174982">
              <a:buFontTx/>
              <a:buChar char="-"/>
            </a:pPr>
            <a:endParaRPr lang="en-CA" b="0" i="0">
              <a:solidFill>
                <a:srgbClr val="67BF59"/>
              </a:solidFill>
              <a:effectLst/>
              <a:latin typeface="Lato" panose="020F0502020204030203" pitchFamily="34" charset="0"/>
            </a:endParaRPr>
          </a:p>
          <a:p>
            <a:pPr marL="699927"/>
            <a:r>
              <a:rPr lang="en-US">
                <a:latin typeface="Calibri" panose="020F0502020204030204" pitchFamily="34" charset="0"/>
                <a:ea typeface="Times New Roman" panose="02020603050405020304" pitchFamily="18" charset="0"/>
              </a:rPr>
              <a:t>Meeting Voting Procedures:</a:t>
            </a:r>
            <a:endParaRPr lang="en-CA">
              <a:latin typeface="Times New Roman" panose="02020603050405020304" pitchFamily="18" charset="0"/>
              <a:ea typeface="Times New Roman" panose="02020603050405020304" pitchFamily="18" charset="0"/>
            </a:endParaRPr>
          </a:p>
          <a:p>
            <a:r>
              <a:rPr lang="en-US">
                <a:latin typeface="Calibri" panose="020F0502020204030204" pitchFamily="34" charset="0"/>
                <a:ea typeface="Times New Roman" panose="02020603050405020304" pitchFamily="18" charset="0"/>
              </a:rPr>
              <a:t> </a:t>
            </a:r>
            <a:endParaRPr lang="en-CA">
              <a:latin typeface="Times New Roman" panose="02020603050405020304" pitchFamily="18" charset="0"/>
              <a:ea typeface="Times New Roman" panose="02020603050405020304" pitchFamily="18" charset="0"/>
            </a:endParaRPr>
          </a:p>
          <a:p>
            <a:pPr marL="349964" indent="-349964">
              <a:buFont typeface="+mj-lt"/>
              <a:buAutoNum type="alphaLcParenBoth"/>
            </a:pPr>
            <a:r>
              <a:rPr lang="en-US">
                <a:latin typeface="Calibri" panose="020F0502020204030204" pitchFamily="34" charset="0"/>
                <a:ea typeface="Times New Roman" panose="02020603050405020304" pitchFamily="18" charset="0"/>
              </a:rPr>
              <a:t>A motion and a seconder to the motion must be made to begin a vote.</a:t>
            </a:r>
          </a:p>
          <a:p>
            <a:pPr marL="816582" lvl="1" indent="-349964">
              <a:buFont typeface="+mj-lt"/>
              <a:buAutoNum type="alphaLcParenBoth"/>
            </a:pPr>
            <a:r>
              <a:rPr lang="en-US" i="1">
                <a:solidFill>
                  <a:schemeClr val="accent1">
                    <a:lumMod val="60000"/>
                    <a:lumOff val="40000"/>
                  </a:schemeClr>
                </a:solidFill>
                <a:latin typeface="Calibri" panose="020F0502020204030204" pitchFamily="34" charset="0"/>
                <a:ea typeface="Times New Roman" panose="02020603050405020304" pitchFamily="18" charset="0"/>
              </a:rPr>
              <a:t>I motion to begin the vote on whether or not to sponsor UMAC</a:t>
            </a:r>
          </a:p>
          <a:p>
            <a:pPr marL="816582" lvl="1" indent="-349964">
              <a:buFont typeface="+mj-lt"/>
              <a:buAutoNum type="alphaLcParenBoth"/>
            </a:pPr>
            <a:r>
              <a:rPr lang="en-US" i="1">
                <a:solidFill>
                  <a:schemeClr val="accent1">
                    <a:lumMod val="60000"/>
                    <a:lumOff val="40000"/>
                  </a:schemeClr>
                </a:solidFill>
                <a:latin typeface="Calibri" panose="020F0502020204030204" pitchFamily="34" charset="0"/>
                <a:ea typeface="Times New Roman" panose="02020603050405020304" pitchFamily="18" charset="0"/>
              </a:rPr>
              <a:t>Aaron second the motion</a:t>
            </a:r>
            <a:endParaRPr lang="en-CA" i="1">
              <a:solidFill>
                <a:schemeClr val="accent1">
                  <a:lumMod val="60000"/>
                  <a:lumOff val="40000"/>
                </a:schemeClr>
              </a:solidFill>
              <a:latin typeface="Times New Roman" panose="02020603050405020304" pitchFamily="18" charset="0"/>
              <a:ea typeface="Times New Roman" panose="02020603050405020304" pitchFamily="18" charset="0"/>
            </a:endParaRPr>
          </a:p>
          <a:p>
            <a:pPr marL="349964" indent="-349964">
              <a:buFont typeface="+mj-lt"/>
              <a:buAutoNum type="alphaLcParenBoth"/>
            </a:pPr>
            <a:r>
              <a:rPr lang="en-US">
                <a:latin typeface="Calibri" panose="020F0502020204030204" pitchFamily="34" charset="0"/>
                <a:ea typeface="Times New Roman" panose="02020603050405020304" pitchFamily="18" charset="0"/>
              </a:rPr>
              <a:t>A quorum for the transaction of any meeting vote shall be defined as the number of members in attendance.</a:t>
            </a:r>
            <a:endParaRPr lang="en-CA">
              <a:latin typeface="Times New Roman" panose="02020603050405020304" pitchFamily="18" charset="0"/>
              <a:ea typeface="Times New Roman" panose="02020603050405020304" pitchFamily="18" charset="0"/>
            </a:endParaRPr>
          </a:p>
          <a:p>
            <a:pPr marL="349964" indent="-349964">
              <a:buFont typeface="+mj-lt"/>
              <a:buAutoNum type="alphaLcParenBoth"/>
            </a:pPr>
            <a:r>
              <a:rPr lang="en-US">
                <a:latin typeface="Calibri" panose="020F0502020204030204" pitchFamily="34" charset="0"/>
                <a:ea typeface="Times New Roman" panose="02020603050405020304" pitchFamily="18" charset="0"/>
              </a:rPr>
              <a:t>Approval of a meeting vote requires a majority vote, except for the establishment of another Committee, which requires the approval of two-thirds of the members present at the meeting.</a:t>
            </a:r>
          </a:p>
          <a:p>
            <a:pPr marL="349964" indent="-349964">
              <a:buFont typeface="+mj-lt"/>
              <a:buAutoNum type="alphaLcParenBoth"/>
            </a:pPr>
            <a:endParaRPr lang="en-US">
              <a:latin typeface="Calibri" panose="020F0502020204030204" pitchFamily="34" charset="0"/>
              <a:ea typeface="Times New Roman" panose="02020603050405020304" pitchFamily="18" charset="0"/>
            </a:endParaRPr>
          </a:p>
          <a:p>
            <a:pPr defTabSz="933237"/>
            <a:r>
              <a:rPr lang="en-CA" b="0" i="1">
                <a:solidFill>
                  <a:srgbClr val="67BF59"/>
                </a:solidFill>
                <a:effectLst/>
                <a:latin typeface="Lato" panose="020F0502020204030203" pitchFamily="34" charset="0"/>
              </a:rPr>
              <a:t>Go to poll on next slide</a:t>
            </a:r>
            <a:endParaRPr lang="en-CA">
              <a:latin typeface="Times New Roman" panose="02020603050405020304" pitchFamily="18" charset="0"/>
              <a:ea typeface="Times New Roman" panose="02020603050405020304" pitchFamily="18" charset="0"/>
            </a:endParaRPr>
          </a:p>
          <a:p>
            <a:endParaRPr lang="en-CA" b="0" i="0">
              <a:solidFill>
                <a:srgbClr val="67BF59"/>
              </a:solidFill>
              <a:effectLst/>
              <a:latin typeface="Lato" panose="020F0502020204030203" pitchFamily="34" charset="0"/>
            </a:endParaRPr>
          </a:p>
          <a:p>
            <a:pPr marL="641600" lvl="1" indent="-174982">
              <a:buFontTx/>
              <a:buChar char="-"/>
            </a:pPr>
            <a:endParaRPr lang="en-CA" b="0" i="0">
              <a:solidFill>
                <a:srgbClr val="67BF59"/>
              </a:solidFill>
              <a:effectLst/>
              <a:latin typeface="Lato" panose="020F0502020204030203" pitchFamily="34" charset="0"/>
            </a:endParaRPr>
          </a:p>
          <a:p>
            <a:pPr marL="1108219" lvl="2" indent="-174982">
              <a:buFontTx/>
              <a:buChar char="-"/>
            </a:pPr>
            <a:endParaRPr lang="en-CA"/>
          </a:p>
          <a:p>
            <a:endParaRPr lang="en-CA"/>
          </a:p>
          <a:p>
            <a:endParaRPr lang="en-CA"/>
          </a:p>
          <a:p>
            <a:pPr marL="174982" indent="-174982">
              <a:buFontTx/>
              <a:buChar char="-"/>
            </a:pPr>
            <a:endParaRPr lang="en-CA"/>
          </a:p>
          <a:p>
            <a:pPr marL="174982" indent="-174982">
              <a:buFontTx/>
              <a:buChar char="-"/>
            </a:pPr>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14</a:t>
            </a:fld>
            <a:endParaRPr lang="en-US" noProof="0"/>
          </a:p>
        </p:txBody>
      </p:sp>
    </p:spTree>
    <p:extLst>
      <p:ext uri="{BB962C8B-B14F-4D97-AF65-F5344CB8AC3E}">
        <p14:creationId xmlns:p14="http://schemas.microsoft.com/office/powerpoint/2010/main" val="133638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15</a:t>
            </a:fld>
            <a:endParaRPr lang="en-US" noProof="0"/>
          </a:p>
        </p:txBody>
      </p:sp>
    </p:spTree>
    <p:extLst>
      <p:ext uri="{BB962C8B-B14F-4D97-AF65-F5344CB8AC3E}">
        <p14:creationId xmlns:p14="http://schemas.microsoft.com/office/powerpoint/2010/main" val="125182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[Aaron]:</a:t>
            </a:r>
          </a:p>
          <a:p>
            <a:r>
              <a:rPr lang="en-CA"/>
              <a:t>And that concludes the formal part of the meeting – We will now open the floor if you have any questions, comments, or concerns.</a:t>
            </a:r>
          </a:p>
          <a:p>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16</a:t>
            </a:fld>
            <a:endParaRPr lang="en-US" noProof="0"/>
          </a:p>
        </p:txBody>
      </p:sp>
    </p:spTree>
    <p:extLst>
      <p:ext uri="{BB962C8B-B14F-4D97-AF65-F5344CB8AC3E}">
        <p14:creationId xmlns:p14="http://schemas.microsoft.com/office/powerpoint/2010/main" val="281842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Please enjoy the buffet lunch in the hall. We encourage you to chat with actuaries you may not already know.</a:t>
            </a:r>
            <a:endParaRPr lang="en-US"/>
          </a:p>
          <a:p>
            <a:endParaRPr lang="en-CA"/>
          </a:p>
          <a:p>
            <a:r>
              <a:rPr lang="en-CA"/>
              <a:t>Thank you so much!</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17</a:t>
            </a:fld>
            <a:endParaRPr lang="en-US" noProof="0"/>
          </a:p>
        </p:txBody>
      </p:sp>
    </p:spTree>
    <p:extLst>
      <p:ext uri="{BB962C8B-B14F-4D97-AF65-F5344CB8AC3E}">
        <p14:creationId xmlns:p14="http://schemas.microsoft.com/office/powerpoint/2010/main" val="252948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a:t>
            </a:r>
          </a:p>
          <a:p>
            <a:pPr marL="174982" indent="-174982">
              <a:buFont typeface="Arial" panose="020B0604020202020204" pitchFamily="34" charset="0"/>
              <a:buChar char="•"/>
            </a:pPr>
            <a:r>
              <a:rPr lang="en-CA" dirty="0"/>
              <a:t>Thanks for coming to the Fall 2023 WAC Semi-Annual Meeting</a:t>
            </a:r>
          </a:p>
          <a:p>
            <a:pPr marL="174982" indent="-174982">
              <a:buFont typeface="Arial" panose="020B0604020202020204" pitchFamily="34" charset="0"/>
              <a:buChar char="•"/>
            </a:pPr>
            <a:r>
              <a:rPr lang="en-CA" dirty="0"/>
              <a:t>We are excited to see everyone here today</a:t>
            </a:r>
          </a:p>
          <a:p>
            <a:endParaRPr lang="en-CA" dirty="0"/>
          </a:p>
          <a:p>
            <a:r>
              <a:rPr lang="en-CA" dirty="0"/>
              <a:t>We’ll be starting our presentations shortly.</a:t>
            </a:r>
          </a:p>
          <a:p>
            <a:r>
              <a:rPr lang="en-CA" dirty="0"/>
              <a:t>We’ll be using </a:t>
            </a:r>
            <a:r>
              <a:rPr lang="en-CA" dirty="0" err="1"/>
              <a:t>Slido</a:t>
            </a:r>
            <a:r>
              <a:rPr lang="en-CA" dirty="0"/>
              <a:t> to submit questions for the Q&amp;A after the panel. Please log in now with the code WAC2023 as shown on the screen.</a:t>
            </a:r>
          </a:p>
          <a:p>
            <a:r>
              <a:rPr lang="en-CA" dirty="0"/>
              <a:t>Feel free to submit questions during the presentations. Once our 3 panelists have presented, we’ll move onto the Q&amp;A portion.</a:t>
            </a:r>
          </a:p>
          <a:p>
            <a:r>
              <a:rPr lang="en-CA" dirty="0"/>
              <a:t>To kick us off, we’ll do a poll for fun.</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2</a:t>
            </a:fld>
            <a:endParaRPr lang="en-US" noProof="0"/>
          </a:p>
        </p:txBody>
      </p:sp>
    </p:spTree>
    <p:extLst>
      <p:ext uri="{BB962C8B-B14F-4D97-AF65-F5344CB8AC3E}">
        <p14:creationId xmlns:p14="http://schemas.microsoft.com/office/powerpoint/2010/main" val="184533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add your favorite fruit.</a:t>
            </a:r>
          </a:p>
          <a:p>
            <a:r>
              <a:rPr lang="en-CA" dirty="0"/>
              <a:t>…</a:t>
            </a:r>
          </a:p>
          <a:p>
            <a:r>
              <a:rPr lang="en-CA" dirty="0"/>
              <a:t>Okay great!</a:t>
            </a:r>
          </a:p>
          <a:p>
            <a:r>
              <a:rPr lang="en-CA" dirty="0"/>
              <a:t>Now I’d like to kick off the presentations on agriculture risks.</a:t>
            </a:r>
          </a:p>
          <a:p>
            <a:endParaRPr lang="en-CA" dirty="0"/>
          </a:p>
          <a:p>
            <a:r>
              <a:rPr lang="en-CA" dirty="0"/>
              <a:t>First up, I’ll welcome William Pallister to the stage </a:t>
            </a:r>
            <a:r>
              <a:rPr lang="en-CA" i="1" dirty="0"/>
              <a:t>(read bio)</a:t>
            </a:r>
          </a:p>
          <a:p>
            <a:endParaRPr lang="en-CA" dirty="0"/>
          </a:p>
          <a:p>
            <a:pPr defTabSz="933237"/>
            <a:r>
              <a:rPr lang="en-CA" kern="100" dirty="0">
                <a:ea typeface="Calibri" panose="020F0502020204030204" pitchFamily="34" charset="0"/>
                <a:cs typeface="Times New Roman" panose="02020603050405020304" pitchFamily="18" charset="0"/>
              </a:rPr>
              <a:t>William is a 5</a:t>
            </a:r>
            <a:r>
              <a:rPr lang="en-CA" kern="100" baseline="30000" dirty="0">
                <a:ea typeface="Calibri" panose="020F0502020204030204" pitchFamily="34" charset="0"/>
                <a:cs typeface="Times New Roman" panose="02020603050405020304" pitchFamily="18" charset="0"/>
              </a:rPr>
              <a:t>th</a:t>
            </a:r>
            <a:r>
              <a:rPr lang="en-CA" kern="100" dirty="0">
                <a:ea typeface="Calibri" panose="020F0502020204030204" pitchFamily="34" charset="0"/>
                <a:cs typeface="Times New Roman" panose="02020603050405020304" pitchFamily="18" charset="0"/>
              </a:rPr>
              <a:t> generational farmer out of Portage la Prairie. He grew up around Portage, helping out around the farm through his childhood. He graduated with a diploma in Agriculture from the University of Manitoba, followed by a degree in Agribusiness. He co-operates and partly owns a 19,000 acre grain farm with his dad, brother, and many staff. He and his wife Jenna recently had their first child, welcoming </a:t>
            </a:r>
            <a:r>
              <a:rPr lang="en-CA" kern="100" dirty="0" err="1">
                <a:ea typeface="Calibri" panose="020F0502020204030204" pitchFamily="34" charset="0"/>
                <a:cs typeface="Times New Roman" panose="02020603050405020304" pitchFamily="18" charset="0"/>
              </a:rPr>
              <a:t>Lowen</a:t>
            </a:r>
            <a:r>
              <a:rPr lang="en-CA" kern="100" dirty="0">
                <a:ea typeface="Calibri" panose="020F0502020204030204" pitchFamily="34" charset="0"/>
                <a:cs typeface="Times New Roman" panose="02020603050405020304" pitchFamily="18" charset="0"/>
              </a:rPr>
              <a:t> 8 months ago.  </a:t>
            </a:r>
          </a:p>
          <a:p>
            <a:pPr defTabSz="933237"/>
            <a:endParaRPr lang="en-CA" kern="100" dirty="0">
              <a:ea typeface="Calibri" panose="020F0502020204030204" pitchFamily="34" charset="0"/>
              <a:cs typeface="Times New Roman" panose="02020603050405020304" pitchFamily="18" charset="0"/>
            </a:endParaRPr>
          </a:p>
          <a:p>
            <a:pPr defTabSz="933237"/>
            <a:r>
              <a:rPr lang="en-CA" dirty="0"/>
              <a:t>Please join me in welcoming, William!</a:t>
            </a:r>
          </a:p>
          <a:p>
            <a:pPr defTabSz="933237"/>
            <a:endParaRPr lang="en-CA" sz="18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3</a:t>
            </a:fld>
            <a:endParaRPr lang="en-US" noProof="0"/>
          </a:p>
        </p:txBody>
      </p:sp>
    </p:spTree>
    <p:extLst>
      <p:ext uri="{BB962C8B-B14F-4D97-AF65-F5344CB8AC3E}">
        <p14:creationId xmlns:p14="http://schemas.microsoft.com/office/powerpoint/2010/main" val="339396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CA"/>
              <a:t>William Pallister</a:t>
            </a:r>
          </a:p>
          <a:p>
            <a:pPr marL="174982" indent="-174982">
              <a:buFont typeface="Arial" panose="020B0604020202020204" pitchFamily="34" charset="0"/>
              <a:buChar char="•"/>
            </a:pPr>
            <a:r>
              <a:rPr lang="en-CA"/>
              <a:t>Rick Steinke</a:t>
            </a:r>
          </a:p>
          <a:p>
            <a:pPr marL="174982" indent="-174982">
              <a:buFont typeface="Arial" panose="020B0604020202020204" pitchFamily="34" charset="0"/>
              <a:buChar char="•"/>
            </a:pPr>
            <a:r>
              <a:rPr lang="en-CA"/>
              <a:t>Jared Munro</a:t>
            </a:r>
          </a:p>
          <a:p>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4</a:t>
            </a:fld>
            <a:endParaRPr lang="en-US" noProof="0"/>
          </a:p>
        </p:txBody>
      </p:sp>
    </p:spTree>
    <p:extLst>
      <p:ext uri="{BB962C8B-B14F-4D97-AF65-F5344CB8AC3E}">
        <p14:creationId xmlns:p14="http://schemas.microsoft.com/office/powerpoint/2010/main" val="163945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a:t>Aaron to moderate</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5</a:t>
            </a:fld>
            <a:endParaRPr lang="en-US" noProof="0"/>
          </a:p>
        </p:txBody>
      </p:sp>
    </p:spTree>
    <p:extLst>
      <p:ext uri="{BB962C8B-B14F-4D97-AF65-F5344CB8AC3E}">
        <p14:creationId xmlns:p14="http://schemas.microsoft.com/office/powerpoint/2010/main" val="199316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[Aaron]</a:t>
            </a:r>
          </a:p>
          <a:p>
            <a:pPr marL="174982" indent="-174982">
              <a:buFont typeface="Arial" panose="020B0604020202020204" pitchFamily="34" charset="0"/>
              <a:buChar char="•"/>
            </a:pPr>
            <a:r>
              <a:rPr lang="en-CA" dirty="0"/>
              <a:t>We hope you enjoyed the discussion on Agriculture Risk</a:t>
            </a:r>
          </a:p>
          <a:p>
            <a:pPr marL="174982" indent="-174982">
              <a:buFont typeface="Arial" panose="020B0604020202020204" pitchFamily="34" charset="0"/>
              <a:buChar char="•"/>
            </a:pPr>
            <a:r>
              <a:rPr lang="en-CA" dirty="0"/>
              <a:t>Thanks to our incredible panelists for joining us       (*applause*)</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[Quinn]:</a:t>
            </a:r>
          </a:p>
          <a:p>
            <a:pPr marL="174982" indent="-174982">
              <a:buFont typeface="Arial" panose="020B0604020202020204" pitchFamily="34" charset="0"/>
              <a:buChar char="•"/>
            </a:pPr>
            <a:r>
              <a:rPr lang="en-CA" dirty="0"/>
              <a:t>We’ll run though our business update here before enjoying buffet Lunch back in the Main Hall</a:t>
            </a:r>
          </a:p>
          <a:p>
            <a:endParaRPr lang="en-CA"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6</a:t>
            </a:fld>
            <a:endParaRPr lang="en-US" noProof="0"/>
          </a:p>
        </p:txBody>
      </p:sp>
    </p:spTree>
    <p:extLst>
      <p:ext uri="{BB962C8B-B14F-4D97-AF65-F5344CB8AC3E}">
        <p14:creationId xmlns:p14="http://schemas.microsoft.com/office/powerpoint/2010/main" val="387969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[Quinn]:</a:t>
            </a:r>
          </a:p>
          <a:p>
            <a:r>
              <a:rPr lang="en-CA"/>
              <a:t>Here are the main items to share since our last semi-annual meeting, which we’ll run through over the next few slides:</a:t>
            </a:r>
          </a:p>
          <a:p>
            <a:endParaRPr lang="en-CA"/>
          </a:p>
          <a:p>
            <a:r>
              <a:rPr lang="en-CA"/>
              <a:t>We’ll talk about:</a:t>
            </a:r>
          </a:p>
          <a:p>
            <a:pPr marL="174982" indent="-174982">
              <a:buFontTx/>
              <a:buChar char="-"/>
            </a:pPr>
            <a:r>
              <a:rPr lang="en-CA"/>
              <a:t>The two Scholarships WAC offered to U of M students</a:t>
            </a:r>
          </a:p>
          <a:p>
            <a:pPr marL="174982" indent="-174982">
              <a:buFontTx/>
              <a:buChar char="-"/>
            </a:pPr>
            <a:r>
              <a:rPr lang="en-US"/>
              <a:t>The Habitat for Humanity event hosted in September</a:t>
            </a:r>
          </a:p>
          <a:p>
            <a:pPr marL="174982" indent="-174982">
              <a:buFontTx/>
              <a:buChar char="-"/>
            </a:pPr>
            <a:r>
              <a:rPr lang="en-CA">
                <a:solidFill>
                  <a:srgbClr val="67BF59"/>
                </a:solidFill>
              </a:rPr>
              <a:t>Vote on constitution updates</a:t>
            </a:r>
          </a:p>
          <a:p>
            <a:pPr marL="174982" indent="-174982">
              <a:buFontTx/>
              <a:buChar char="-"/>
            </a:pPr>
            <a:r>
              <a:rPr lang="en-CA">
                <a:solidFill>
                  <a:srgbClr val="67BF59"/>
                </a:solidFill>
              </a:rPr>
              <a:t>Discuss upcoming networking event</a:t>
            </a:r>
          </a:p>
          <a:p>
            <a:pPr marL="174982" indent="-174982" defTabSz="933237">
              <a:buFontTx/>
              <a:buChar char="-"/>
              <a:defRPr/>
            </a:pPr>
            <a:r>
              <a:rPr lang="en-CA">
                <a:solidFill>
                  <a:srgbClr val="67BF59"/>
                </a:solidFill>
              </a:rPr>
              <a:t>Our treasurer, Karl, will give us an update on the WAC finances</a:t>
            </a:r>
          </a:p>
          <a:p>
            <a:pPr marL="174982" indent="-174982" defTabSz="933237">
              <a:buFontTx/>
              <a:buChar char="-"/>
              <a:defRPr/>
            </a:pPr>
            <a:r>
              <a:rPr lang="en-CA">
                <a:solidFill>
                  <a:srgbClr val="67BF59"/>
                </a:solidFill>
              </a:rPr>
              <a:t>Then we’ll discuss the UMAC mentorship program</a:t>
            </a:r>
          </a:p>
          <a:p>
            <a:pPr marL="174982" indent="-174982">
              <a:buFontTx/>
              <a:buChar char="-"/>
            </a:pPr>
            <a:r>
              <a:rPr lang="en-CA">
                <a:solidFill>
                  <a:srgbClr val="67BF59"/>
                </a:solidFill>
              </a:rPr>
              <a:t>Lastly, we will present a UMAC Sponsorship Proposal</a:t>
            </a:r>
          </a:p>
          <a:p>
            <a:endParaRPr lang="en-CA"/>
          </a:p>
          <a:p>
            <a:endParaRPr lang="en-CA"/>
          </a:p>
          <a:p>
            <a:pPr marL="174982" indent="-174982">
              <a:buFontTx/>
              <a:buChar char="-"/>
            </a:pPr>
            <a:endParaRPr lang="en-CA"/>
          </a:p>
          <a:p>
            <a:pPr marL="174982" indent="-174982">
              <a:buFontTx/>
              <a:buChar char="-"/>
            </a:pPr>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7</a:t>
            </a:fld>
            <a:endParaRPr lang="en-US" noProof="0"/>
          </a:p>
        </p:txBody>
      </p:sp>
    </p:spTree>
    <p:extLst>
      <p:ext uri="{BB962C8B-B14F-4D97-AF65-F5344CB8AC3E}">
        <p14:creationId xmlns:p14="http://schemas.microsoft.com/office/powerpoint/2010/main" val="249530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Courier New" panose="02070309020205020404" pitchFamily="49" charset="0"/>
              <a:buNone/>
            </a:pPr>
            <a:r>
              <a:rPr lang="en-CA"/>
              <a:t>[Quinn]</a:t>
            </a:r>
          </a:p>
          <a:p>
            <a:pPr lvl="0">
              <a:buFont typeface="Courier New" panose="02070309020205020404" pitchFamily="49" charset="0"/>
              <a:buNone/>
            </a:pPr>
            <a:r>
              <a:rPr lang="en-CA"/>
              <a:t>This meeting, there is 1 executive position up for election: Co-President (currently held by Aaron Yanofsky)</a:t>
            </a:r>
          </a:p>
          <a:p>
            <a:endParaRPr lang="en-CA"/>
          </a:p>
          <a:p>
            <a:r>
              <a:rPr lang="en-CA"/>
              <a:t>We would like to thank Aaron for all his incredible work and effort. </a:t>
            </a:r>
            <a:br>
              <a:rPr lang="en-CA"/>
            </a:br>
            <a:br>
              <a:rPr lang="en-CA"/>
            </a:br>
            <a:r>
              <a:rPr lang="en-CA"/>
              <a:t>Requires nominations.</a:t>
            </a:r>
          </a:p>
          <a:p>
            <a:endParaRPr lang="en-CA"/>
          </a:p>
          <a:p>
            <a:pPr marL="233309" indent="-233309">
              <a:buAutoNum type="arabicPeriod"/>
            </a:pPr>
            <a:r>
              <a:rPr lang="en-CA"/>
              <a:t>Co-President candidates: Braeden Hamm, Kate van Harrewyn</a:t>
            </a:r>
          </a:p>
          <a:p>
            <a:pPr marL="699927" lvl="1" indent="-233309">
              <a:buAutoNum type="arabicPeriod"/>
            </a:pPr>
            <a:r>
              <a:rPr lang="en-CA"/>
              <a:t>Get nominations</a:t>
            </a:r>
          </a:p>
          <a:p>
            <a:pPr marL="699927" lvl="1" indent="-233309">
              <a:buAutoNum type="arabicPeriod"/>
            </a:pPr>
            <a:r>
              <a:rPr lang="en-CA"/>
              <a:t>Invite them up to stage for a 1-2 min pitch</a:t>
            </a:r>
          </a:p>
          <a:p>
            <a:pPr marL="699927" lvl="1" indent="-233309">
              <a:buAutoNum type="arabicPeriod"/>
            </a:pPr>
            <a:r>
              <a:rPr lang="en-CA"/>
              <a:t>Send out email vote after the meeting (voting to close 5pm next day)</a:t>
            </a:r>
          </a:p>
          <a:p>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8</a:t>
            </a:fld>
            <a:endParaRPr lang="en-US" noProof="0"/>
          </a:p>
        </p:txBody>
      </p:sp>
    </p:spTree>
    <p:extLst>
      <p:ext uri="{BB962C8B-B14F-4D97-AF65-F5344CB8AC3E}">
        <p14:creationId xmlns:p14="http://schemas.microsoft.com/office/powerpoint/2010/main" val="504110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CA" b="0" i="0">
                <a:solidFill>
                  <a:srgbClr val="67BF59"/>
                </a:solidFill>
                <a:effectLst/>
                <a:latin typeface="Lato" panose="020F0502020204030203" pitchFamily="34" charset="0"/>
              </a:rPr>
              <a:t>First, a re-cap on WAC’s mission, which is to </a:t>
            </a:r>
            <a:r>
              <a:rPr lang="en-CA"/>
              <a:t>provide its members with networking opportunities to foster members’ professional and technical growth. The WAC also </a:t>
            </a:r>
            <a:r>
              <a:rPr lang="en-CA" b="1"/>
              <a:t>supports the development of Manitobans who aspire to a career in the actuarial profession.</a:t>
            </a:r>
            <a:endParaRPr lang="en-CA" b="0" i="0">
              <a:solidFill>
                <a:srgbClr val="67BF59"/>
              </a:solidFill>
              <a:effectLst/>
              <a:latin typeface="Lato" panose="020F0502020204030203" pitchFamily="34" charset="0"/>
            </a:endParaRPr>
          </a:p>
          <a:p>
            <a:pPr marL="174982" indent="-174982">
              <a:buFontTx/>
              <a:buChar char="-"/>
            </a:pPr>
            <a:endParaRPr lang="en-CA" b="0" i="0">
              <a:solidFill>
                <a:srgbClr val="67BF59"/>
              </a:solidFill>
              <a:effectLst/>
              <a:latin typeface="Lato" panose="020F0502020204030203" pitchFamily="34" charset="0"/>
            </a:endParaRPr>
          </a:p>
          <a:p>
            <a:pPr marL="174982" indent="-174982">
              <a:buFontTx/>
              <a:buChar char="-"/>
            </a:pPr>
            <a:r>
              <a:rPr lang="en-CA" b="0" i="0">
                <a:solidFill>
                  <a:srgbClr val="67BF59"/>
                </a:solidFill>
                <a:effectLst/>
                <a:latin typeface="Lato" panose="020F0502020204030203" pitchFamily="34" charset="0"/>
              </a:rPr>
              <a:t>UMAC has approached us with proposal for WAC to contribute $1000 annually</a:t>
            </a:r>
          </a:p>
          <a:p>
            <a:pPr marL="174982" indent="-174982">
              <a:buFontTx/>
              <a:buChar char="-"/>
            </a:pPr>
            <a:r>
              <a:rPr lang="en-CA" b="0" i="0">
                <a:solidFill>
                  <a:srgbClr val="67BF59"/>
                </a:solidFill>
                <a:effectLst/>
                <a:latin typeface="Lato" panose="020F0502020204030203" pitchFamily="34" charset="0"/>
              </a:rPr>
              <a:t>This sponsorship would align with WAC’s mandate to support </a:t>
            </a:r>
            <a:r>
              <a:rPr lang="en-CA"/>
              <a:t>Manitoban’s who aspire to a career in the actuarial profession</a:t>
            </a:r>
          </a:p>
          <a:p>
            <a:pPr marL="174982" indent="-174982">
              <a:buFontTx/>
              <a:buChar char="-"/>
            </a:pPr>
            <a:r>
              <a:rPr lang="en-CA">
                <a:solidFill>
                  <a:srgbClr val="67BF59"/>
                </a:solidFill>
                <a:latin typeface="Lato" panose="020F0502020204030203" pitchFamily="34" charset="0"/>
              </a:rPr>
              <a:t>The WAC treasurer has reviewed this for financial feasibility</a:t>
            </a:r>
            <a:endParaRPr lang="en-CA" b="0" i="0">
              <a:solidFill>
                <a:srgbClr val="67BF59"/>
              </a:solidFill>
              <a:effectLst/>
              <a:latin typeface="Lato" panose="020F0502020204030203" pitchFamily="34" charset="0"/>
            </a:endParaRPr>
          </a:p>
          <a:p>
            <a:pPr marL="466618" lvl="1"/>
            <a:endParaRPr lang="en-CA" b="0" i="0">
              <a:solidFill>
                <a:srgbClr val="67BF59"/>
              </a:solidFill>
              <a:effectLst/>
              <a:latin typeface="Lato" panose="020F0502020204030203" pitchFamily="34" charset="0"/>
            </a:endParaRPr>
          </a:p>
          <a:p>
            <a:endParaRPr lang="en-CA" b="0" i="0">
              <a:solidFill>
                <a:srgbClr val="67BF59"/>
              </a:solidFill>
              <a:effectLst/>
              <a:latin typeface="Lato" panose="020F0502020204030203" pitchFamily="34" charset="0"/>
            </a:endParaRPr>
          </a:p>
          <a:p>
            <a:pPr marL="641600" lvl="1" indent="-174982">
              <a:buFontTx/>
              <a:buChar char="-"/>
            </a:pPr>
            <a:endParaRPr lang="en-CA" b="0" i="0">
              <a:solidFill>
                <a:srgbClr val="67BF59"/>
              </a:solidFill>
              <a:effectLst/>
              <a:latin typeface="Lato" panose="020F0502020204030203" pitchFamily="34" charset="0"/>
            </a:endParaRPr>
          </a:p>
          <a:p>
            <a:pPr marL="1108219" lvl="2" indent="-174982">
              <a:buFontTx/>
              <a:buChar char="-"/>
            </a:pPr>
            <a:endParaRPr lang="en-CA"/>
          </a:p>
          <a:p>
            <a:endParaRPr lang="en-CA"/>
          </a:p>
          <a:p>
            <a:endParaRPr lang="en-CA"/>
          </a:p>
          <a:p>
            <a:pPr marL="174982" indent="-174982">
              <a:buFontTx/>
              <a:buChar char="-"/>
            </a:pPr>
            <a:endParaRPr lang="en-CA"/>
          </a:p>
          <a:p>
            <a:pPr marL="174982" indent="-174982">
              <a:buFontTx/>
              <a:buChar char="-"/>
            </a:pPr>
            <a:endParaRPr lang="en-CA"/>
          </a:p>
        </p:txBody>
      </p:sp>
      <p:sp>
        <p:nvSpPr>
          <p:cNvPr id="4" name="Slide Number Placeholder 3"/>
          <p:cNvSpPr>
            <a:spLocks noGrp="1"/>
          </p:cNvSpPr>
          <p:nvPr>
            <p:ph type="sldNum" sz="quarter" idx="5"/>
          </p:nvPr>
        </p:nvSpPr>
        <p:spPr/>
        <p:txBody>
          <a:bodyPr/>
          <a:lstStyle/>
          <a:p>
            <a:fld id="{1734D747-9380-41EE-9946-EC9EC0CA5D1E}" type="slidenum">
              <a:rPr lang="en-US" noProof="0" smtClean="0"/>
              <a:t>13</a:t>
            </a:fld>
            <a:endParaRPr lang="en-US" noProof="0"/>
          </a:p>
        </p:txBody>
      </p:sp>
    </p:spTree>
    <p:extLst>
      <p:ext uri="{BB962C8B-B14F-4D97-AF65-F5344CB8AC3E}">
        <p14:creationId xmlns:p14="http://schemas.microsoft.com/office/powerpoint/2010/main" val="199332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21851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91B1FB-7961-18E3-9070-0A74A1835B52}"/>
              </a:ext>
            </a:extLst>
          </p:cNvPr>
          <p:cNvSpPr>
            <a:spLocks noGrp="1"/>
          </p:cNvSpPr>
          <p:nvPr>
            <p:ph type="sldNum" sz="quarter" idx="10"/>
          </p:nvPr>
        </p:nvSpPr>
        <p:spPr/>
        <p:txBody>
          <a:bodyPr/>
          <a:lstStyle/>
          <a:p>
            <a:fld id="{C263D6C4-4840-40CC-AC84-17E24B3B7BDE}" type="slidenum">
              <a:rPr lang="en-US" noProof="0" smtClean="0"/>
              <a:t>‹#›</a:t>
            </a:fld>
            <a:endParaRPr lang="en-US" noProof="0"/>
          </a:p>
        </p:txBody>
      </p:sp>
    </p:spTree>
    <p:extLst>
      <p:ext uri="{BB962C8B-B14F-4D97-AF65-F5344CB8AC3E}">
        <p14:creationId xmlns:p14="http://schemas.microsoft.com/office/powerpoint/2010/main" val="283292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a:latin typeface="+mj-lt"/>
              </a:rPr>
              <a:t>Click to edit Master title style</a:t>
            </a:r>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 id="214748367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xml"/><Relationship Id="rId7" Type="http://schemas.openxmlformats.org/officeDocument/2006/relationships/notesSlide" Target="../notesSlides/notesSlide1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9.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notesSlide" Target="../notesSlides/notesSlide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9.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notesSlide" Target="../notesSlides/notesSlide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9.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761488" y="2395728"/>
            <a:ext cx="8202076" cy="1243584"/>
          </a:xfrm>
        </p:spPr>
        <p:txBody>
          <a:bodyPr/>
          <a:lstStyle/>
          <a:p>
            <a:r>
              <a:rPr lang="en-US" sz="4800" dirty="0"/>
              <a:t>Spring 2024</a:t>
            </a:r>
            <a:br>
              <a:rPr lang="en-US" sz="4800" dirty="0"/>
            </a:br>
            <a:r>
              <a:rPr lang="en-US" sz="4800" dirty="0"/>
              <a:t>WAC Semi-Annual Meeting</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2857185" y="3721608"/>
            <a:ext cx="7077456" cy="868680"/>
          </a:xfrm>
        </p:spPr>
        <p:txBody>
          <a:bodyPr/>
          <a:lstStyle/>
          <a:p>
            <a:pPr marL="0" indent="0">
              <a:buNone/>
            </a:pPr>
            <a:r>
              <a:rPr lang="en-US" dirty="0"/>
              <a:t>Wednesday, May 29</a:t>
            </a:r>
            <a:r>
              <a:rPr lang="en-US" baseline="30000" dirty="0"/>
              <a:t>th</a:t>
            </a:r>
            <a:r>
              <a:rPr lang="en-US" dirty="0"/>
              <a:t>, 2024</a:t>
            </a:r>
          </a:p>
        </p:txBody>
      </p:sp>
      <p:pic>
        <p:nvPicPr>
          <p:cNvPr id="68" name="Picture 67">
            <a:extLst>
              <a:ext uri="{FF2B5EF4-FFF2-40B4-BE49-F238E27FC236}">
                <a16:creationId xmlns:a16="http://schemas.microsoft.com/office/drawing/2014/main" id="{43A71557-F456-48AA-B1D5-F1308B4BC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96" y="4672584"/>
            <a:ext cx="4123104" cy="2148310"/>
          </a:xfrm>
          <a:prstGeom prst="rect">
            <a:avLst/>
          </a:prstGeom>
        </p:spPr>
      </p:pic>
      <p:sp>
        <p:nvSpPr>
          <p:cNvPr id="4" name="Rectangle 3">
            <a:extLst>
              <a:ext uri="{FF2B5EF4-FFF2-40B4-BE49-F238E27FC236}">
                <a16:creationId xmlns:a16="http://schemas.microsoft.com/office/drawing/2014/main" id="{9BE22E77-B04C-5A4C-477D-E666085C6CC0}"/>
              </a:ext>
            </a:extLst>
          </p:cNvPr>
          <p:cNvSpPr/>
          <p:nvPr/>
        </p:nvSpPr>
        <p:spPr>
          <a:xfrm>
            <a:off x="137003" y="5576334"/>
            <a:ext cx="1828802" cy="11370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at </a:t>
            </a:r>
            <a:r>
              <a:rPr lang="en-US" sz="2400" b="1" dirty="0">
                <a:solidFill>
                  <a:schemeClr val="tx1"/>
                </a:solidFill>
              </a:rPr>
              <a:t>slido.com</a:t>
            </a:r>
          </a:p>
          <a:p>
            <a:pPr algn="ctr"/>
            <a:r>
              <a:rPr lang="en-US" sz="2400" b="1" dirty="0">
                <a:solidFill>
                  <a:schemeClr val="tx1"/>
                </a:solidFill>
              </a:rPr>
              <a:t>#WAC2024</a:t>
            </a:r>
          </a:p>
        </p:txBody>
      </p:sp>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336C-EBB4-9175-F22D-1B712AD04040}"/>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a:t>
            </a:r>
            <a:br>
              <a:rPr lang="en-US" sz="2400" dirty="0"/>
            </a:br>
            <a:r>
              <a:rPr lang="en-US" sz="2400" i="1" dirty="0"/>
              <a:t>CIA Sponsorship</a:t>
            </a:r>
          </a:p>
        </p:txBody>
      </p:sp>
      <p:sp>
        <p:nvSpPr>
          <p:cNvPr id="3" name="Slide Number Placeholder 2">
            <a:extLst>
              <a:ext uri="{FF2B5EF4-FFF2-40B4-BE49-F238E27FC236}">
                <a16:creationId xmlns:a16="http://schemas.microsoft.com/office/drawing/2014/main" id="{94C5649B-5032-07AE-32E7-92942BA843FF}"/>
              </a:ext>
            </a:extLst>
          </p:cNvPr>
          <p:cNvSpPr>
            <a:spLocks noGrp="1"/>
          </p:cNvSpPr>
          <p:nvPr>
            <p:ph type="sldNum" sz="quarter" idx="12"/>
          </p:nvPr>
        </p:nvSpPr>
        <p:spPr/>
        <p:txBody>
          <a:bodyPr/>
          <a:lstStyle/>
          <a:p>
            <a:fld id="{C263D6C4-4840-40CC-AC84-17E24B3B7BDE}" type="slidenum">
              <a:rPr lang="en-US" noProof="0" smtClean="0"/>
              <a:pPr/>
              <a:t>10</a:t>
            </a:fld>
            <a:endParaRPr lang="en-US" noProof="0"/>
          </a:p>
        </p:txBody>
      </p:sp>
      <p:sp>
        <p:nvSpPr>
          <p:cNvPr id="4" name="Text Placeholder 3">
            <a:extLst>
              <a:ext uri="{FF2B5EF4-FFF2-40B4-BE49-F238E27FC236}">
                <a16:creationId xmlns:a16="http://schemas.microsoft.com/office/drawing/2014/main" id="{CB65DCA3-79CA-6BB6-8FDD-4844AF324CA1}"/>
              </a:ext>
            </a:extLst>
          </p:cNvPr>
          <p:cNvSpPr>
            <a:spLocks noGrp="1"/>
          </p:cNvSpPr>
          <p:nvPr>
            <p:ph type="body" sz="quarter" idx="13"/>
          </p:nvPr>
        </p:nvSpPr>
        <p:spPr>
          <a:xfrm>
            <a:off x="444498" y="1625385"/>
            <a:ext cx="7540553" cy="4093243"/>
          </a:xfrm>
        </p:spPr>
        <p:txBody>
          <a:bodyPr/>
          <a:lstStyle/>
          <a:p>
            <a:r>
              <a:rPr lang="en-US" sz="2800" dirty="0"/>
              <a:t>CIA providing annual $3,000 sponsorship to use as we see fit</a:t>
            </a:r>
          </a:p>
          <a:p>
            <a:r>
              <a:rPr lang="en-US" sz="2800" dirty="0"/>
              <a:t>In return:</a:t>
            </a:r>
          </a:p>
          <a:p>
            <a:pPr lvl="1"/>
            <a:r>
              <a:rPr lang="en-US" sz="2400" dirty="0"/>
              <a:t>CIA President Elect will present at the Fall meeting</a:t>
            </a:r>
          </a:p>
          <a:p>
            <a:pPr lvl="1"/>
            <a:r>
              <a:rPr lang="en-US" sz="2400" dirty="0"/>
              <a:t>Mention of CIA sponsorship on Fall meeting communication</a:t>
            </a:r>
          </a:p>
        </p:txBody>
      </p:sp>
    </p:spTree>
    <p:extLst>
      <p:ext uri="{BB962C8B-B14F-4D97-AF65-F5344CB8AC3E}">
        <p14:creationId xmlns:p14="http://schemas.microsoft.com/office/powerpoint/2010/main" val="385776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98F6-7728-8BF3-78BB-F8CF7B10251E}"/>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a:t>
            </a:r>
            <a:br>
              <a:rPr lang="en-US" sz="2400" dirty="0"/>
            </a:br>
            <a:r>
              <a:rPr lang="en-US" sz="2400" i="1" dirty="0"/>
              <a:t>Financials</a:t>
            </a:r>
            <a:endParaRPr lang="en-US" sz="2400" dirty="0"/>
          </a:p>
        </p:txBody>
      </p:sp>
      <p:sp>
        <p:nvSpPr>
          <p:cNvPr id="3" name="Slide Number Placeholder 2">
            <a:extLst>
              <a:ext uri="{FF2B5EF4-FFF2-40B4-BE49-F238E27FC236}">
                <a16:creationId xmlns:a16="http://schemas.microsoft.com/office/drawing/2014/main" id="{5FDA28D9-0F6D-8B51-8A09-29BC8436F565}"/>
              </a:ext>
            </a:extLst>
          </p:cNvPr>
          <p:cNvSpPr>
            <a:spLocks noGrp="1"/>
          </p:cNvSpPr>
          <p:nvPr>
            <p:ph type="sldNum" sz="quarter" idx="12"/>
          </p:nvPr>
        </p:nvSpPr>
        <p:spPr/>
        <p:txBody>
          <a:bodyPr/>
          <a:lstStyle/>
          <a:p>
            <a:fld id="{C263D6C4-4840-40CC-AC84-17E24B3B7BDE}" type="slidenum">
              <a:rPr lang="en-US" noProof="0" smtClean="0"/>
              <a:pPr/>
              <a:t>11</a:t>
            </a:fld>
            <a:endParaRPr lang="en-US" noProof="0"/>
          </a:p>
        </p:txBody>
      </p:sp>
      <p:sp>
        <p:nvSpPr>
          <p:cNvPr id="4" name="Text Placeholder 3">
            <a:extLst>
              <a:ext uri="{FF2B5EF4-FFF2-40B4-BE49-F238E27FC236}">
                <a16:creationId xmlns:a16="http://schemas.microsoft.com/office/drawing/2014/main" id="{A53635BC-56A3-46AE-935D-9353C29EED11}"/>
              </a:ext>
            </a:extLst>
          </p:cNvPr>
          <p:cNvSpPr>
            <a:spLocks noGrp="1"/>
          </p:cNvSpPr>
          <p:nvPr>
            <p:ph type="body" sz="quarter" idx="13"/>
          </p:nvPr>
        </p:nvSpPr>
        <p:spPr/>
        <p:txBody>
          <a:bodyPr/>
          <a:lstStyle/>
          <a:p>
            <a:r>
              <a:rPr lang="en-US" sz="2400" dirty="0"/>
              <a:t>All dues collected for 2022</a:t>
            </a:r>
          </a:p>
          <a:p>
            <a:r>
              <a:rPr lang="en-US" sz="2400" dirty="0"/>
              <a:t>Majority of dues collected for 2023</a:t>
            </a:r>
          </a:p>
          <a:p>
            <a:r>
              <a:rPr lang="en-US" sz="2400" dirty="0"/>
              <a:t>Financial position for club is strong compared to what was presented at Fall 2023 Meeting</a:t>
            </a:r>
          </a:p>
        </p:txBody>
      </p:sp>
    </p:spTree>
    <p:extLst>
      <p:ext uri="{BB962C8B-B14F-4D97-AF65-F5344CB8AC3E}">
        <p14:creationId xmlns:p14="http://schemas.microsoft.com/office/powerpoint/2010/main" val="127381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F192-B97B-5133-69A0-94DB796F4ACF}"/>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a:t>
            </a:r>
            <a:br>
              <a:rPr lang="en-US" sz="2400" dirty="0"/>
            </a:br>
            <a:r>
              <a:rPr lang="en-US" sz="2400" i="1" dirty="0"/>
              <a:t>Initial Survey Results</a:t>
            </a:r>
            <a:endParaRPr lang="en-US" sz="2400" dirty="0"/>
          </a:p>
        </p:txBody>
      </p:sp>
      <p:sp>
        <p:nvSpPr>
          <p:cNvPr id="3" name="Slide Number Placeholder 2">
            <a:extLst>
              <a:ext uri="{FF2B5EF4-FFF2-40B4-BE49-F238E27FC236}">
                <a16:creationId xmlns:a16="http://schemas.microsoft.com/office/drawing/2014/main" id="{8E70D8F5-48D8-1D92-5712-8C8F91581B2C}"/>
              </a:ext>
            </a:extLst>
          </p:cNvPr>
          <p:cNvSpPr>
            <a:spLocks noGrp="1"/>
          </p:cNvSpPr>
          <p:nvPr>
            <p:ph type="sldNum" sz="quarter" idx="12"/>
          </p:nvPr>
        </p:nvSpPr>
        <p:spPr/>
        <p:txBody>
          <a:bodyPr/>
          <a:lstStyle/>
          <a:p>
            <a:fld id="{C263D6C4-4840-40CC-AC84-17E24B3B7BDE}" type="slidenum">
              <a:rPr lang="en-US" noProof="0" smtClean="0"/>
              <a:pPr/>
              <a:t>12</a:t>
            </a:fld>
            <a:endParaRPr lang="en-US" noProof="0"/>
          </a:p>
        </p:txBody>
      </p:sp>
      <p:sp>
        <p:nvSpPr>
          <p:cNvPr id="4" name="Text Placeholder 3">
            <a:extLst>
              <a:ext uri="{FF2B5EF4-FFF2-40B4-BE49-F238E27FC236}">
                <a16:creationId xmlns:a16="http://schemas.microsoft.com/office/drawing/2014/main" id="{995C2ECC-9C5F-DE15-7F6E-0CEB2018C4B9}"/>
              </a:ext>
            </a:extLst>
          </p:cNvPr>
          <p:cNvSpPr>
            <a:spLocks noGrp="1"/>
          </p:cNvSpPr>
          <p:nvPr>
            <p:ph type="body" sz="quarter" idx="13"/>
          </p:nvPr>
        </p:nvSpPr>
        <p:spPr>
          <a:xfrm>
            <a:off x="444500" y="1550957"/>
            <a:ext cx="7583081" cy="4093243"/>
          </a:xfrm>
        </p:spPr>
        <p:txBody>
          <a:bodyPr/>
          <a:lstStyle/>
          <a:p>
            <a:r>
              <a:rPr lang="en-US" dirty="0"/>
              <a:t>30 responses so far – encourage more to submit feedback!</a:t>
            </a:r>
          </a:p>
          <a:p>
            <a:r>
              <a:rPr lang="en-US" dirty="0"/>
              <a:t>Membership generally satisfied with WAC’s current activities</a:t>
            </a:r>
          </a:p>
          <a:p>
            <a:r>
              <a:rPr lang="en-US" dirty="0"/>
              <a:t>Neutral responses on doing more to further the 3 main pillars of the club (networking, fostering professional &amp; technical growth, supporting students)</a:t>
            </a:r>
          </a:p>
          <a:p>
            <a:pPr lvl="1"/>
            <a:r>
              <a:rPr lang="en-US" dirty="0"/>
              <a:t>Pillar with most positive support is encouraging networking</a:t>
            </a:r>
          </a:p>
          <a:p>
            <a:r>
              <a:rPr lang="en-US" dirty="0"/>
              <a:t>Room for improvement in terms of quality of networking/social events</a:t>
            </a:r>
          </a:p>
          <a:p>
            <a:pPr lvl="1"/>
            <a:r>
              <a:rPr lang="en-US" dirty="0"/>
              <a:t>Strong interest in future wine tasting event</a:t>
            </a:r>
          </a:p>
          <a:p>
            <a:pPr lvl="1"/>
            <a:r>
              <a:rPr lang="en-US" dirty="0"/>
              <a:t>Mixed results for Golf Day</a:t>
            </a:r>
          </a:p>
          <a:p>
            <a:pPr lvl="1"/>
            <a:r>
              <a:rPr lang="en-US" dirty="0"/>
              <a:t>Low interest in Habitat for Humanity volunteer day</a:t>
            </a:r>
          </a:p>
          <a:p>
            <a:r>
              <a:rPr lang="en-US" dirty="0"/>
              <a:t>Other themes in freeform feedback</a:t>
            </a:r>
          </a:p>
          <a:p>
            <a:pPr lvl="1"/>
            <a:r>
              <a:rPr lang="en-US" dirty="0"/>
              <a:t>Assign tables at lunches to encourage networking</a:t>
            </a:r>
          </a:p>
          <a:p>
            <a:pPr lvl="1"/>
            <a:r>
              <a:rPr lang="en-US" dirty="0"/>
              <a:t>Leave more time for lunch after presentations</a:t>
            </a:r>
          </a:p>
          <a:p>
            <a:pPr lvl="1"/>
            <a:r>
              <a:rPr lang="en-US" dirty="0"/>
              <a:t>Provide more notice for events</a:t>
            </a:r>
          </a:p>
          <a:p>
            <a:pPr lvl="1"/>
            <a:r>
              <a:rPr lang="en-US" dirty="0"/>
              <a:t>Common presentation topics: Sports, climate change, AI</a:t>
            </a:r>
          </a:p>
          <a:p>
            <a:pPr lvl="2"/>
            <a:endParaRPr lang="en-US" dirty="0"/>
          </a:p>
          <a:p>
            <a:pPr lvl="1"/>
            <a:endParaRPr lang="en-US" dirty="0"/>
          </a:p>
          <a:p>
            <a:pPr marL="457200" lvl="1" indent="0">
              <a:buNone/>
            </a:pPr>
            <a:endParaRPr lang="en-US" dirty="0"/>
          </a:p>
        </p:txBody>
      </p:sp>
      <p:grpSp>
        <p:nvGrpSpPr>
          <p:cNvPr id="7" name="Group 6">
            <a:extLst>
              <a:ext uri="{FF2B5EF4-FFF2-40B4-BE49-F238E27FC236}">
                <a16:creationId xmlns:a16="http://schemas.microsoft.com/office/drawing/2014/main" id="{7540A0A4-903D-8A87-61EE-EEABC8EF62E3}"/>
              </a:ext>
            </a:extLst>
          </p:cNvPr>
          <p:cNvGrpSpPr/>
          <p:nvPr/>
        </p:nvGrpSpPr>
        <p:grpSpPr>
          <a:xfrm>
            <a:off x="10022958" y="-13066"/>
            <a:ext cx="2190308" cy="2626242"/>
            <a:chOff x="116958" y="138223"/>
            <a:chExt cx="2190308" cy="2626242"/>
          </a:xfrm>
        </p:grpSpPr>
        <p:sp>
          <p:nvSpPr>
            <p:cNvPr id="8" name="Rectangle 7">
              <a:extLst>
                <a:ext uri="{FF2B5EF4-FFF2-40B4-BE49-F238E27FC236}">
                  <a16:creationId xmlns:a16="http://schemas.microsoft.com/office/drawing/2014/main" id="{FB431EFC-026B-67FB-E2B9-3AB85CC2E45C}"/>
                </a:ext>
              </a:extLst>
            </p:cNvPr>
            <p:cNvSpPr/>
            <p:nvPr/>
          </p:nvSpPr>
          <p:spPr>
            <a:xfrm>
              <a:off x="116958" y="138223"/>
              <a:ext cx="2169042" cy="2626242"/>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5B462E-BCE4-83BC-9B01-6B21C472C5B4}"/>
                </a:ext>
              </a:extLst>
            </p:cNvPr>
            <p:cNvPicPr>
              <a:picLocks noChangeAspect="1"/>
            </p:cNvPicPr>
            <p:nvPr/>
          </p:nvPicPr>
          <p:blipFill>
            <a:blip r:embed="rId2"/>
            <a:stretch>
              <a:fillRect/>
            </a:stretch>
          </p:blipFill>
          <p:spPr>
            <a:xfrm>
              <a:off x="190220" y="214468"/>
              <a:ext cx="2022518" cy="2022518"/>
            </a:xfrm>
            <a:prstGeom prst="rect">
              <a:avLst/>
            </a:prstGeom>
          </p:spPr>
        </p:pic>
        <p:sp>
          <p:nvSpPr>
            <p:cNvPr id="10" name="TextBox 9">
              <a:extLst>
                <a:ext uri="{FF2B5EF4-FFF2-40B4-BE49-F238E27FC236}">
                  <a16:creationId xmlns:a16="http://schemas.microsoft.com/office/drawing/2014/main" id="{B17BE017-156A-25BC-8977-418C1D9ADC09}"/>
                </a:ext>
              </a:extLst>
            </p:cNvPr>
            <p:cNvSpPr txBox="1"/>
            <p:nvPr/>
          </p:nvSpPr>
          <p:spPr>
            <a:xfrm>
              <a:off x="138224" y="2302598"/>
              <a:ext cx="2169042" cy="369332"/>
            </a:xfrm>
            <a:prstGeom prst="rect">
              <a:avLst/>
            </a:prstGeom>
            <a:noFill/>
          </p:spPr>
          <p:txBody>
            <a:bodyPr wrap="square" rtlCol="0">
              <a:spAutoFit/>
            </a:bodyPr>
            <a:lstStyle/>
            <a:p>
              <a:pPr algn="ctr"/>
              <a:r>
                <a:rPr lang="en-US" b="1" dirty="0">
                  <a:solidFill>
                    <a:schemeClr val="bg1"/>
                  </a:solidFill>
                  <a:latin typeface="+mj-lt"/>
                </a:rPr>
                <a:t>Feedback Survey</a:t>
              </a:r>
            </a:p>
          </p:txBody>
        </p:sp>
      </p:grpSp>
    </p:spTree>
    <p:extLst>
      <p:ext uri="{BB962C8B-B14F-4D97-AF65-F5344CB8AC3E}">
        <p14:creationId xmlns:p14="http://schemas.microsoft.com/office/powerpoint/2010/main" val="245037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499" y="1465581"/>
            <a:ext cx="11059642" cy="4510216"/>
          </a:xfrm>
        </p:spPr>
        <p:txBody>
          <a:bodyPr vert="horz" lIns="91440" tIns="45720" rIns="91440" bIns="45720" rtlCol="0" anchor="t">
            <a:noAutofit/>
          </a:bodyPr>
          <a:lstStyle/>
          <a:p>
            <a:pPr>
              <a:spcBef>
                <a:spcPts val="1200"/>
              </a:spcBef>
            </a:pPr>
            <a:r>
              <a:rPr lang="en-CA" sz="2000" dirty="0">
                <a:cs typeface="Arial"/>
              </a:rPr>
              <a:t>Recap WAC Mission: </a:t>
            </a:r>
          </a:p>
          <a:p>
            <a:pPr lvl="1">
              <a:spcBef>
                <a:spcPts val="1200"/>
              </a:spcBef>
            </a:pPr>
            <a:r>
              <a:rPr lang="en-CA" sz="2000" dirty="0"/>
              <a:t>The Winnipeg Actuaries’ Club (WAC, or the Club) is a local association that provides its members with networking opportunities to foster members’ professional and technical growth. The WAC also </a:t>
            </a:r>
            <a:r>
              <a:rPr lang="en-CA" sz="2000" b="1" dirty="0"/>
              <a:t>supports the development of Manitobans who aspire to a career in the actuarial profession.</a:t>
            </a:r>
          </a:p>
          <a:p>
            <a:pPr>
              <a:spcBef>
                <a:spcPts val="1200"/>
              </a:spcBef>
            </a:pPr>
            <a:r>
              <a:rPr lang="en-CA" sz="2000" dirty="0"/>
              <a:t>Proposal:</a:t>
            </a:r>
          </a:p>
          <a:p>
            <a:pPr lvl="1">
              <a:spcBef>
                <a:spcPts val="1200"/>
              </a:spcBef>
            </a:pPr>
            <a:r>
              <a:rPr lang="en-CA" sz="2000" dirty="0"/>
              <a:t>The WAC Executive has been approached by the University of Manitoba Actuarial Club’s Executive to create a $1000 annual sponsorship, payable between May – August.</a:t>
            </a:r>
          </a:p>
          <a:p>
            <a:pPr lvl="1">
              <a:spcBef>
                <a:spcPts val="1200"/>
              </a:spcBef>
            </a:pPr>
            <a:r>
              <a:rPr lang="en-CA" sz="2000" dirty="0"/>
              <a:t>This sponsorship would directly align with WAC mandate to support the development of Manitoban’s who aspire to a career in the actuarial profession.</a:t>
            </a:r>
          </a:p>
          <a:p>
            <a:pPr lvl="1">
              <a:spcBef>
                <a:spcPts val="1200"/>
              </a:spcBef>
            </a:pPr>
            <a:r>
              <a:rPr lang="en-CA" sz="2000" dirty="0"/>
              <a:t>Note: This proposal has been reviewed for financially feasibility by WAC’s Treasurer.</a:t>
            </a:r>
          </a:p>
          <a:p>
            <a:pPr lvl="1">
              <a:spcBef>
                <a:spcPts val="1200"/>
              </a:spcBef>
            </a:pPr>
            <a:endParaRPr lang="en-CA" sz="2000" dirty="0"/>
          </a:p>
          <a:p>
            <a:pPr>
              <a:spcBef>
                <a:spcPts val="1200"/>
              </a:spcBef>
            </a:pPr>
            <a:endParaRPr lang="en-CA" sz="2000" b="1" dirty="0">
              <a:cs typeface="Arial"/>
            </a:endParaRPr>
          </a:p>
          <a:p>
            <a:pPr>
              <a:spcBef>
                <a:spcPts val="1200"/>
              </a:spcBef>
            </a:pPr>
            <a:endParaRPr lang="en-CA" sz="2000" dirty="0">
              <a:cs typeface="Arial"/>
            </a:endParaRPr>
          </a:p>
          <a:p>
            <a:pPr>
              <a:spcBef>
                <a:spcPts val="1200"/>
              </a:spcBef>
            </a:pPr>
            <a:endParaRPr lang="en-CA" sz="2000" dirty="0">
              <a:cs typeface="Arial"/>
            </a:endParaRPr>
          </a:p>
          <a:p>
            <a:endParaRPr lang="en-CA" sz="2000" dirty="0"/>
          </a:p>
        </p:txBody>
      </p:sp>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 </a:t>
            </a:r>
            <a:br>
              <a:rPr lang="en-US" sz="2400" dirty="0">
                <a:solidFill>
                  <a:schemeClr val="bg1"/>
                </a:solidFill>
              </a:rPr>
            </a:br>
            <a:r>
              <a:rPr lang="en-US" sz="2400" i="1" dirty="0">
                <a:solidFill>
                  <a:schemeClr val="bg1"/>
                </a:solidFill>
              </a:rPr>
              <a:t>UMAC Sponsorship Proposal</a:t>
            </a:r>
            <a:endParaRPr lang="en-US" sz="2400" i="1"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13</a:t>
            </a:fld>
            <a:endParaRPr lang="en-US"/>
          </a:p>
        </p:txBody>
      </p:sp>
      <p:pic>
        <p:nvPicPr>
          <p:cNvPr id="5" name="Picture 4">
            <a:extLst>
              <a:ext uri="{FF2B5EF4-FFF2-40B4-BE49-F238E27FC236}">
                <a16:creationId xmlns:a16="http://schemas.microsoft.com/office/drawing/2014/main" id="{53AB159C-84C0-4C1A-B44D-0F875DD06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 y="5876925"/>
            <a:ext cx="2345511" cy="895350"/>
          </a:xfrm>
          <a:prstGeom prst="rect">
            <a:avLst/>
          </a:prstGeom>
          <a:solidFill>
            <a:schemeClr val="bg1">
              <a:alpha val="35000"/>
            </a:schemeClr>
          </a:solidFill>
        </p:spPr>
      </p:pic>
    </p:spTree>
    <p:extLst>
      <p:ext uri="{BB962C8B-B14F-4D97-AF65-F5344CB8AC3E}">
        <p14:creationId xmlns:p14="http://schemas.microsoft.com/office/powerpoint/2010/main" val="18267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60005" y="1366709"/>
            <a:ext cx="11059642" cy="4510216"/>
          </a:xfrm>
        </p:spPr>
        <p:txBody>
          <a:bodyPr vert="horz" lIns="91440" tIns="45720" rIns="91440" bIns="45720" rtlCol="0" anchor="t">
            <a:noAutofit/>
          </a:bodyPr>
          <a:lstStyle/>
          <a:p>
            <a:pPr>
              <a:spcBef>
                <a:spcPts val="1200"/>
              </a:spcBef>
            </a:pPr>
            <a:r>
              <a:rPr lang="en-CA">
                <a:cs typeface="Arial"/>
              </a:rPr>
              <a:t>Message from UMAC Co-Presidents Matthew Lehmann and Tara Cyr</a:t>
            </a:r>
          </a:p>
          <a:p>
            <a:pPr lvl="1"/>
            <a:r>
              <a:rPr lang="en-CA" sz="1600" b="0" i="0" u="none" strike="noStrike" baseline="0">
                <a:latin typeface="ArialMT"/>
              </a:rPr>
              <a:t>UMAC is a very important resource contributing to the success of actuarial students at the U of M</a:t>
            </a:r>
          </a:p>
          <a:p>
            <a:pPr lvl="1"/>
            <a:r>
              <a:rPr lang="en-CA" sz="1600" b="0" i="0" u="none" strike="noStrike" baseline="0">
                <a:latin typeface="ArialMT"/>
              </a:rPr>
              <a:t>Largest event of the year is the Fish Dinner, hosted every year in October</a:t>
            </a:r>
          </a:p>
          <a:p>
            <a:pPr lvl="2"/>
            <a:r>
              <a:rPr lang="en-CA" sz="1600" b="0" i="0" u="none" strike="noStrike" baseline="0">
                <a:latin typeface="ArialMT"/>
              </a:rPr>
              <a:t>The costs to host this have increased substantially</a:t>
            </a:r>
          </a:p>
          <a:p>
            <a:pPr lvl="1"/>
            <a:r>
              <a:rPr lang="en-CA" sz="1600">
                <a:latin typeface="ArialMT"/>
                <a:cs typeface="Arial"/>
              </a:rPr>
              <a:t>Cashflow issues for the club since university funding comes throughout the school year, between September and April, with most coming in the latter half of the year</a:t>
            </a:r>
          </a:p>
          <a:p>
            <a:pPr lvl="2"/>
            <a:r>
              <a:rPr lang="en-CA" sz="1600">
                <a:latin typeface="ArialMT"/>
              </a:rPr>
              <a:t>D</a:t>
            </a:r>
            <a:r>
              <a:rPr lang="en-CA" sz="1600" b="0" i="0" u="none" strike="noStrike" baseline="0">
                <a:latin typeface="ArialMT"/>
              </a:rPr>
              <a:t>ifficult to budget for other development events in the Fall Term during recruitment season</a:t>
            </a:r>
          </a:p>
          <a:p>
            <a:pPr lvl="1"/>
            <a:r>
              <a:rPr lang="en-CA" sz="1600">
                <a:latin typeface="ArialMT"/>
              </a:rPr>
              <a:t>Requesting a</a:t>
            </a:r>
            <a:r>
              <a:rPr lang="en-CA" sz="1600" b="0" i="0" u="none" strike="noStrike" baseline="0">
                <a:latin typeface="ArialMT"/>
              </a:rPr>
              <a:t> yearly sponsorship from WAC to ease these financial difficulties the club faces the first half of the year.  It would also allow us to grow find new ways to support our students</a:t>
            </a:r>
          </a:p>
          <a:p>
            <a:pPr lvl="1"/>
            <a:r>
              <a:rPr lang="en-CA" sz="1600">
                <a:latin typeface="ArialMT"/>
              </a:rPr>
              <a:t>Some examples on how the funds would be used include:</a:t>
            </a:r>
          </a:p>
          <a:p>
            <a:pPr lvl="2"/>
            <a:r>
              <a:rPr lang="en-CA" sz="1600">
                <a:latin typeface="ArialMT"/>
              </a:rPr>
              <a:t>Subsidizing student travelling costs to participate in ASNA networking event</a:t>
            </a:r>
          </a:p>
          <a:p>
            <a:pPr lvl="2"/>
            <a:r>
              <a:rPr lang="en-CA" sz="1600">
                <a:latin typeface="ArialMT"/>
              </a:rPr>
              <a:t>Subsidizing student costs for Fish Dinner, and other recruiting events.</a:t>
            </a:r>
            <a:endParaRPr lang="en-CA" sz="1600"/>
          </a:p>
        </p:txBody>
      </p:sp>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 </a:t>
            </a:r>
            <a:br>
              <a:rPr lang="en-US" sz="2400" dirty="0">
                <a:solidFill>
                  <a:schemeClr val="bg1"/>
                </a:solidFill>
              </a:rPr>
            </a:br>
            <a:r>
              <a:rPr lang="en-US" sz="2400" i="1" dirty="0">
                <a:solidFill>
                  <a:schemeClr val="bg1"/>
                </a:solidFill>
              </a:rPr>
              <a:t>UMAC Sponsorship Proposal</a:t>
            </a:r>
            <a:endParaRPr lang="en-US" sz="2400" i="1"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14</a:t>
            </a:fld>
            <a:endParaRPr lang="en-US"/>
          </a:p>
        </p:txBody>
      </p:sp>
      <p:pic>
        <p:nvPicPr>
          <p:cNvPr id="5" name="Picture 4">
            <a:extLst>
              <a:ext uri="{FF2B5EF4-FFF2-40B4-BE49-F238E27FC236}">
                <a16:creationId xmlns:a16="http://schemas.microsoft.com/office/drawing/2014/main" id="{53AB159C-84C0-4C1A-B44D-0F875DD06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 y="5876925"/>
            <a:ext cx="2345511" cy="895350"/>
          </a:xfrm>
          <a:prstGeom prst="rect">
            <a:avLst/>
          </a:prstGeom>
          <a:solidFill>
            <a:schemeClr val="bg1">
              <a:alpha val="35000"/>
            </a:schemeClr>
          </a:solidFill>
        </p:spPr>
      </p:pic>
    </p:spTree>
    <p:extLst>
      <p:ext uri="{BB962C8B-B14F-4D97-AF65-F5344CB8AC3E}">
        <p14:creationId xmlns:p14="http://schemas.microsoft.com/office/powerpoint/2010/main" val="12849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C93E59-4A87-D60E-CA00-A0872FEF5770}"/>
              </a:ext>
            </a:extLst>
          </p:cNvPr>
          <p:cNvSpPr>
            <a:spLocks noGrp="1"/>
          </p:cNvSpPr>
          <p:nvPr>
            <p:ph type="sldNum" sz="quarter" idx="10"/>
          </p:nvPr>
        </p:nvSpPr>
        <p:spPr/>
        <p:txBody>
          <a:bodyPr/>
          <a:lstStyle/>
          <a:p>
            <a:fld id="{C263D6C4-4840-40CC-AC84-17E24B3B7BDE}" type="slidenum">
              <a:rPr lang="en-US" noProof="0" smtClean="0"/>
              <a:t>15</a:t>
            </a:fld>
            <a:endParaRPr lang="en-US" noProof="0"/>
          </a:p>
        </p:txBody>
      </p:sp>
      <p:pic>
        <p:nvPicPr>
          <p:cNvPr id="4" name="Picture 3">
            <a:extLst>
              <a:ext uri="{FF2B5EF4-FFF2-40B4-BE49-F238E27FC236}">
                <a16:creationId xmlns:a16="http://schemas.microsoft.com/office/drawing/2014/main" id="{C5155A20-F9BA-0C81-AFC7-D6601817FE75}"/>
              </a:ext>
            </a:extLst>
          </p:cNvPr>
          <p:cNvPicPr>
            <a:picLocks/>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04E5035F-A08C-DCE0-6420-DCF9F597686A}"/>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A711147C-3A3A-A0BD-CEBC-73AB68E0812B}"/>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b="1">
                <a:solidFill>
                  <a:srgbClr val="5B5B5B"/>
                </a:solidFill>
              </a:rPr>
              <a:t>Do you support WAC creating an annual sponsorship to UMAC of $1000 to help fund their initiatives?</a:t>
            </a:r>
          </a:p>
        </p:txBody>
      </p:sp>
      <p:sp>
        <p:nvSpPr>
          <p:cNvPr id="8" name="Rectangle 7">
            <a:extLst>
              <a:ext uri="{FF2B5EF4-FFF2-40B4-BE49-F238E27FC236}">
                <a16:creationId xmlns:a16="http://schemas.microsoft.com/office/drawing/2014/main" id="{434998D6-B059-9525-C421-FC93AC3D4D52}"/>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300" b="1">
                <a:solidFill>
                  <a:srgbClr val="5B5B5B"/>
                </a:solidFill>
              </a:rPr>
              <a:t>ⓘ</a:t>
            </a:r>
            <a:r>
              <a:rPr lang="en-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42072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4388567" y="2647719"/>
            <a:ext cx="4945598" cy="1243584"/>
          </a:xfrm>
        </p:spPr>
        <p:txBody>
          <a:bodyPr/>
          <a:lstStyle/>
          <a:p>
            <a:r>
              <a:rPr lang="en-US" sz="4400" dirty="0">
                <a:ea typeface="Tahoma"/>
                <a:cs typeface="Tahoma"/>
              </a:rPr>
              <a:t>Open Floor</a:t>
            </a:r>
            <a:endParaRPr lang="en-GB" sz="4400" dirty="0"/>
          </a:p>
        </p:txBody>
      </p:sp>
      <p:pic>
        <p:nvPicPr>
          <p:cNvPr id="3" name="Picture 2">
            <a:extLst>
              <a:ext uri="{FF2B5EF4-FFF2-40B4-BE49-F238E27FC236}">
                <a16:creationId xmlns:a16="http://schemas.microsoft.com/office/drawing/2014/main" id="{7CD13549-2378-44D5-88AD-6A74E07A7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96" y="4672584"/>
            <a:ext cx="4123104" cy="2148310"/>
          </a:xfrm>
          <a:prstGeom prst="rect">
            <a:avLst/>
          </a:prstGeom>
        </p:spPr>
      </p:pic>
      <p:grpSp>
        <p:nvGrpSpPr>
          <p:cNvPr id="4" name="Group 3">
            <a:extLst>
              <a:ext uri="{FF2B5EF4-FFF2-40B4-BE49-F238E27FC236}">
                <a16:creationId xmlns:a16="http://schemas.microsoft.com/office/drawing/2014/main" id="{126FAFCB-DF57-19E7-25D0-5D6C381DB8A8}"/>
              </a:ext>
            </a:extLst>
          </p:cNvPr>
          <p:cNvGrpSpPr/>
          <p:nvPr/>
        </p:nvGrpSpPr>
        <p:grpSpPr>
          <a:xfrm>
            <a:off x="74428" y="58691"/>
            <a:ext cx="2190308" cy="2626242"/>
            <a:chOff x="116958" y="138223"/>
            <a:chExt cx="2190308" cy="2626242"/>
          </a:xfrm>
        </p:grpSpPr>
        <p:sp>
          <p:nvSpPr>
            <p:cNvPr id="5" name="Rectangle 4">
              <a:extLst>
                <a:ext uri="{FF2B5EF4-FFF2-40B4-BE49-F238E27FC236}">
                  <a16:creationId xmlns:a16="http://schemas.microsoft.com/office/drawing/2014/main" id="{09AF810E-13AC-2348-AFF9-A6A06481B793}"/>
                </a:ext>
              </a:extLst>
            </p:cNvPr>
            <p:cNvSpPr/>
            <p:nvPr/>
          </p:nvSpPr>
          <p:spPr>
            <a:xfrm>
              <a:off x="116958" y="138223"/>
              <a:ext cx="2169042" cy="2626242"/>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BDEABB-BB49-6326-235F-269EEF5C22C6}"/>
                </a:ext>
              </a:extLst>
            </p:cNvPr>
            <p:cNvPicPr>
              <a:picLocks noChangeAspect="1"/>
            </p:cNvPicPr>
            <p:nvPr/>
          </p:nvPicPr>
          <p:blipFill>
            <a:blip r:embed="rId4"/>
            <a:stretch>
              <a:fillRect/>
            </a:stretch>
          </p:blipFill>
          <p:spPr>
            <a:xfrm>
              <a:off x="190220" y="214468"/>
              <a:ext cx="2022518" cy="2022518"/>
            </a:xfrm>
            <a:prstGeom prst="rect">
              <a:avLst/>
            </a:prstGeom>
          </p:spPr>
        </p:pic>
        <p:sp>
          <p:nvSpPr>
            <p:cNvPr id="7" name="TextBox 6">
              <a:extLst>
                <a:ext uri="{FF2B5EF4-FFF2-40B4-BE49-F238E27FC236}">
                  <a16:creationId xmlns:a16="http://schemas.microsoft.com/office/drawing/2014/main" id="{C7D6DB53-9014-58A8-11E8-8ABEF639C9DD}"/>
                </a:ext>
              </a:extLst>
            </p:cNvPr>
            <p:cNvSpPr txBox="1"/>
            <p:nvPr/>
          </p:nvSpPr>
          <p:spPr>
            <a:xfrm>
              <a:off x="138224" y="2302598"/>
              <a:ext cx="2169042" cy="369332"/>
            </a:xfrm>
            <a:prstGeom prst="rect">
              <a:avLst/>
            </a:prstGeom>
            <a:noFill/>
          </p:spPr>
          <p:txBody>
            <a:bodyPr wrap="square" rtlCol="0">
              <a:spAutoFit/>
            </a:bodyPr>
            <a:lstStyle/>
            <a:p>
              <a:pPr algn="ctr"/>
              <a:r>
                <a:rPr lang="en-US" b="1" dirty="0">
                  <a:solidFill>
                    <a:schemeClr val="bg1"/>
                  </a:solidFill>
                  <a:latin typeface="+mj-lt"/>
                </a:rPr>
                <a:t>Feedback Survey</a:t>
              </a:r>
            </a:p>
          </p:txBody>
        </p:sp>
      </p:grpSp>
    </p:spTree>
    <p:extLst>
      <p:ext uri="{BB962C8B-B14F-4D97-AF65-F5344CB8AC3E}">
        <p14:creationId xmlns:p14="http://schemas.microsoft.com/office/powerpoint/2010/main" val="42977186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0" y="2647719"/>
            <a:ext cx="12192000" cy="1243584"/>
          </a:xfrm>
        </p:spPr>
        <p:txBody>
          <a:bodyPr/>
          <a:lstStyle/>
          <a:p>
            <a:pPr algn="ctr"/>
            <a:r>
              <a:rPr lang="en-US" sz="4400" dirty="0">
                <a:ea typeface="Tahoma"/>
                <a:cs typeface="Tahoma"/>
              </a:rPr>
              <a:t>Enjoy Lunch in </a:t>
            </a:r>
            <a:br>
              <a:rPr lang="en-US" sz="4400" dirty="0">
                <a:ea typeface="Tahoma"/>
                <a:cs typeface="Tahoma"/>
              </a:rPr>
            </a:br>
            <a:r>
              <a:rPr lang="en-US" sz="4400" dirty="0">
                <a:ea typeface="Tahoma"/>
                <a:cs typeface="Tahoma"/>
              </a:rPr>
              <a:t>the Main Hall!</a:t>
            </a:r>
            <a:endParaRPr lang="en-GB" sz="4400" dirty="0"/>
          </a:p>
        </p:txBody>
      </p:sp>
      <p:pic>
        <p:nvPicPr>
          <p:cNvPr id="3" name="Picture 2">
            <a:extLst>
              <a:ext uri="{FF2B5EF4-FFF2-40B4-BE49-F238E27FC236}">
                <a16:creationId xmlns:a16="http://schemas.microsoft.com/office/drawing/2014/main" id="{7CD13549-2378-44D5-88AD-6A74E07A7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96" y="4672584"/>
            <a:ext cx="4123104" cy="2148310"/>
          </a:xfrm>
          <a:prstGeom prst="rect">
            <a:avLst/>
          </a:prstGeom>
        </p:spPr>
      </p:pic>
      <p:grpSp>
        <p:nvGrpSpPr>
          <p:cNvPr id="8" name="Group 7">
            <a:extLst>
              <a:ext uri="{FF2B5EF4-FFF2-40B4-BE49-F238E27FC236}">
                <a16:creationId xmlns:a16="http://schemas.microsoft.com/office/drawing/2014/main" id="{5E80E132-1C61-F1B6-17B7-2CAAA1A74433}"/>
              </a:ext>
            </a:extLst>
          </p:cNvPr>
          <p:cNvGrpSpPr/>
          <p:nvPr/>
        </p:nvGrpSpPr>
        <p:grpSpPr>
          <a:xfrm>
            <a:off x="74428" y="58691"/>
            <a:ext cx="2190308" cy="2626242"/>
            <a:chOff x="116958" y="138223"/>
            <a:chExt cx="2190308" cy="2626242"/>
          </a:xfrm>
        </p:grpSpPr>
        <p:sp>
          <p:nvSpPr>
            <p:cNvPr id="6" name="Rectangle 5">
              <a:extLst>
                <a:ext uri="{FF2B5EF4-FFF2-40B4-BE49-F238E27FC236}">
                  <a16:creationId xmlns:a16="http://schemas.microsoft.com/office/drawing/2014/main" id="{945662E4-D996-CCC0-A8C6-C0139BB12A38}"/>
                </a:ext>
              </a:extLst>
            </p:cNvPr>
            <p:cNvSpPr/>
            <p:nvPr/>
          </p:nvSpPr>
          <p:spPr>
            <a:xfrm>
              <a:off x="116958" y="138223"/>
              <a:ext cx="2169042" cy="2626242"/>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D5BBFC-143D-5396-3529-13026987DE74}"/>
                </a:ext>
              </a:extLst>
            </p:cNvPr>
            <p:cNvPicPr>
              <a:picLocks noChangeAspect="1"/>
            </p:cNvPicPr>
            <p:nvPr/>
          </p:nvPicPr>
          <p:blipFill>
            <a:blip r:embed="rId4"/>
            <a:stretch>
              <a:fillRect/>
            </a:stretch>
          </p:blipFill>
          <p:spPr>
            <a:xfrm>
              <a:off x="190220" y="214468"/>
              <a:ext cx="2022518" cy="2022518"/>
            </a:xfrm>
            <a:prstGeom prst="rect">
              <a:avLst/>
            </a:prstGeom>
          </p:spPr>
        </p:pic>
        <p:sp>
          <p:nvSpPr>
            <p:cNvPr id="7" name="TextBox 6">
              <a:extLst>
                <a:ext uri="{FF2B5EF4-FFF2-40B4-BE49-F238E27FC236}">
                  <a16:creationId xmlns:a16="http://schemas.microsoft.com/office/drawing/2014/main" id="{4C38CB67-CC57-D6D8-9A53-9C71D67E99E1}"/>
                </a:ext>
              </a:extLst>
            </p:cNvPr>
            <p:cNvSpPr txBox="1"/>
            <p:nvPr/>
          </p:nvSpPr>
          <p:spPr>
            <a:xfrm>
              <a:off x="138224" y="2302598"/>
              <a:ext cx="2169042" cy="369332"/>
            </a:xfrm>
            <a:prstGeom prst="rect">
              <a:avLst/>
            </a:prstGeom>
            <a:noFill/>
          </p:spPr>
          <p:txBody>
            <a:bodyPr wrap="square" rtlCol="0">
              <a:spAutoFit/>
            </a:bodyPr>
            <a:lstStyle/>
            <a:p>
              <a:pPr algn="ctr"/>
              <a:r>
                <a:rPr lang="en-US" b="1" dirty="0">
                  <a:solidFill>
                    <a:schemeClr val="bg1"/>
                  </a:solidFill>
                  <a:latin typeface="+mj-lt"/>
                </a:rPr>
                <a:t>Feedback Survey</a:t>
              </a:r>
            </a:p>
          </p:txBody>
        </p:sp>
      </p:grpSp>
    </p:spTree>
    <p:extLst>
      <p:ext uri="{BB962C8B-B14F-4D97-AF65-F5344CB8AC3E}">
        <p14:creationId xmlns:p14="http://schemas.microsoft.com/office/powerpoint/2010/main" val="63199115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a:xfrm>
            <a:off x="10494393" y="7600950"/>
            <a:ext cx="406400" cy="365125"/>
          </a:xfrm>
        </p:spPr>
        <p:txBody>
          <a:bodyPr/>
          <a:lstStyle/>
          <a:p>
            <a:fld id="{C263D6C4-4840-40CC-AC84-17E24B3B7BDE}" type="slidenum">
              <a:rPr lang="en-US" smtClean="0"/>
              <a:pPr/>
              <a:t>2</a:t>
            </a:fld>
            <a:endParaRPr lang="en-US"/>
          </a:p>
        </p:txBody>
      </p:sp>
      <p:sp>
        <p:nvSpPr>
          <p:cNvPr id="9" name="TextBox 8">
            <a:extLst>
              <a:ext uri="{FF2B5EF4-FFF2-40B4-BE49-F238E27FC236}">
                <a16:creationId xmlns:a16="http://schemas.microsoft.com/office/drawing/2014/main" id="{0B45A2FC-014F-4CA5-AD26-2114739F21E5}"/>
              </a:ext>
            </a:extLst>
          </p:cNvPr>
          <p:cNvSpPr txBox="1"/>
          <p:nvPr/>
        </p:nvSpPr>
        <p:spPr>
          <a:xfrm>
            <a:off x="719903" y="782216"/>
            <a:ext cx="10752193" cy="3970318"/>
          </a:xfrm>
          <a:prstGeom prst="rect">
            <a:avLst/>
          </a:prstGeom>
          <a:noFill/>
        </p:spPr>
        <p:txBody>
          <a:bodyPr wrap="square" lIns="91440" tIns="45720" rIns="91440" bIns="45720" rtlCol="0" anchor="t">
            <a:spAutoFit/>
          </a:bodyPr>
          <a:lstStyle/>
          <a:p>
            <a:r>
              <a:rPr lang="en-US" sz="2800" b="1" u="sng" dirty="0">
                <a:solidFill>
                  <a:schemeClr val="bg1"/>
                </a:solidFill>
                <a:latin typeface="+mn-lt"/>
              </a:rPr>
              <a:t>Agenda</a:t>
            </a:r>
            <a:endParaRPr lang="en-US" sz="2800" b="1" u="sng" dirty="0">
              <a:solidFill>
                <a:schemeClr val="bg1"/>
              </a:solidFill>
              <a:latin typeface="+mn-lt"/>
              <a:cs typeface="Arial"/>
            </a:endParaRPr>
          </a:p>
          <a:p>
            <a:endParaRPr lang="en-US" sz="2800" dirty="0">
              <a:solidFill>
                <a:schemeClr val="bg1"/>
              </a:solidFill>
              <a:latin typeface="+mn-lt"/>
            </a:endParaRPr>
          </a:p>
          <a:p>
            <a:pPr marL="285750" indent="-285750">
              <a:buFont typeface="Arial" panose="020B0604020202020204" pitchFamily="34" charset="0"/>
              <a:buChar char="•"/>
            </a:pPr>
            <a:r>
              <a:rPr lang="en-CA" sz="2800" dirty="0">
                <a:solidFill>
                  <a:schemeClr val="bg1"/>
                </a:solidFill>
                <a:latin typeface="+mn-lt"/>
              </a:rPr>
              <a:t>11:00am – Welcome Reception &amp; Registration</a:t>
            </a:r>
          </a:p>
          <a:p>
            <a:pPr marL="285750" indent="-285750">
              <a:buFont typeface="Arial" panose="020B0604020202020204" pitchFamily="34" charset="0"/>
              <a:buChar char="•"/>
            </a:pPr>
            <a:endParaRPr lang="en-CA" sz="2800" dirty="0">
              <a:solidFill>
                <a:schemeClr val="bg1"/>
              </a:solidFill>
              <a:latin typeface="+mn-lt"/>
            </a:endParaRPr>
          </a:p>
          <a:p>
            <a:pPr marL="285750" indent="-285750">
              <a:buFont typeface="Arial" panose="020B0604020202020204" pitchFamily="34" charset="0"/>
              <a:buChar char="•"/>
            </a:pPr>
            <a:r>
              <a:rPr lang="en-CA" sz="2800" dirty="0">
                <a:solidFill>
                  <a:schemeClr val="bg1"/>
                </a:solidFill>
                <a:latin typeface="+mn-lt"/>
              </a:rPr>
              <a:t>11:15pm – Risks in Agriculture Panel Discussion</a:t>
            </a:r>
          </a:p>
          <a:p>
            <a:pPr marL="285750" indent="-285750">
              <a:buFont typeface="Arial" panose="020B0604020202020204" pitchFamily="34" charset="0"/>
              <a:buChar char="•"/>
            </a:pPr>
            <a:endParaRPr lang="en-CA" sz="2800" dirty="0">
              <a:solidFill>
                <a:schemeClr val="bg1"/>
              </a:solidFill>
            </a:endParaRPr>
          </a:p>
          <a:p>
            <a:pPr marL="285750" indent="-285750">
              <a:buFont typeface="Arial" panose="020B0604020202020204" pitchFamily="34" charset="0"/>
              <a:buChar char="•"/>
            </a:pPr>
            <a:r>
              <a:rPr lang="en-CA" sz="2800" dirty="0">
                <a:solidFill>
                  <a:schemeClr val="bg1"/>
                </a:solidFill>
                <a:latin typeface="+mn-lt"/>
              </a:rPr>
              <a:t>12:00pm – WAC Business Session</a:t>
            </a:r>
          </a:p>
          <a:p>
            <a:pPr marL="285750" indent="-285750">
              <a:buFont typeface="Arial" panose="020B0604020202020204" pitchFamily="34" charset="0"/>
              <a:buChar char="•"/>
            </a:pPr>
            <a:endParaRPr lang="en-CA" sz="2800" dirty="0">
              <a:solidFill>
                <a:schemeClr val="bg1"/>
              </a:solidFill>
              <a:latin typeface="+mn-lt"/>
            </a:endParaRPr>
          </a:p>
          <a:p>
            <a:pPr marL="285750" indent="-285750">
              <a:buFont typeface="Arial" panose="020B0604020202020204" pitchFamily="34" charset="0"/>
              <a:buChar char="•"/>
            </a:pPr>
            <a:r>
              <a:rPr lang="en-CA" sz="2800" dirty="0">
                <a:solidFill>
                  <a:schemeClr val="bg1"/>
                </a:solidFill>
                <a:latin typeface="+mn-lt"/>
              </a:rPr>
              <a:t>12:15pm – Buffet Lunch</a:t>
            </a:r>
            <a:endParaRPr lang="en-US" sz="2800" dirty="0">
              <a:solidFill>
                <a:schemeClr val="bg1"/>
              </a:solidFill>
              <a:latin typeface="+mn-lt"/>
              <a:cs typeface="Arial"/>
            </a:endParaRPr>
          </a:p>
        </p:txBody>
      </p:sp>
      <p:pic>
        <p:nvPicPr>
          <p:cNvPr id="55" name="Picture 54">
            <a:extLst>
              <a:ext uri="{FF2B5EF4-FFF2-40B4-BE49-F238E27FC236}">
                <a16:creationId xmlns:a16="http://schemas.microsoft.com/office/drawing/2014/main" id="{420DF21B-7241-4EB8-B146-B1737002C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 y="5876925"/>
            <a:ext cx="2345511" cy="895350"/>
          </a:xfrm>
          <a:prstGeom prst="rect">
            <a:avLst/>
          </a:prstGeom>
          <a:solidFill>
            <a:schemeClr val="bg1">
              <a:alpha val="35000"/>
            </a:schemeClr>
          </a:solidFill>
        </p:spPr>
      </p:pic>
      <p:sp>
        <p:nvSpPr>
          <p:cNvPr id="3" name="Rectangle 2">
            <a:extLst>
              <a:ext uri="{FF2B5EF4-FFF2-40B4-BE49-F238E27FC236}">
                <a16:creationId xmlns:a16="http://schemas.microsoft.com/office/drawing/2014/main" id="{792E158A-DE43-9B12-5F8A-E78501960172}"/>
              </a:ext>
            </a:extLst>
          </p:cNvPr>
          <p:cNvSpPr/>
          <p:nvPr/>
        </p:nvSpPr>
        <p:spPr>
          <a:xfrm>
            <a:off x="10206036" y="5608232"/>
            <a:ext cx="1828802" cy="11370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at </a:t>
            </a:r>
            <a:r>
              <a:rPr lang="en-US" sz="2400" b="1" dirty="0">
                <a:solidFill>
                  <a:schemeClr val="tx1"/>
                </a:solidFill>
              </a:rPr>
              <a:t>slido.com</a:t>
            </a:r>
          </a:p>
          <a:p>
            <a:pPr algn="ctr"/>
            <a:r>
              <a:rPr lang="en-US" sz="2400" b="1" dirty="0">
                <a:solidFill>
                  <a:schemeClr val="tx1"/>
                </a:solidFill>
              </a:rPr>
              <a:t>#WAC2024</a:t>
            </a:r>
          </a:p>
        </p:txBody>
      </p:sp>
      <p:grpSp>
        <p:nvGrpSpPr>
          <p:cNvPr id="5" name="Group 4">
            <a:extLst>
              <a:ext uri="{FF2B5EF4-FFF2-40B4-BE49-F238E27FC236}">
                <a16:creationId xmlns:a16="http://schemas.microsoft.com/office/drawing/2014/main" id="{2D813178-595C-CFBF-543F-68A0173C3E0D}"/>
              </a:ext>
            </a:extLst>
          </p:cNvPr>
          <p:cNvGrpSpPr/>
          <p:nvPr/>
        </p:nvGrpSpPr>
        <p:grpSpPr>
          <a:xfrm>
            <a:off x="10071988" y="2375944"/>
            <a:ext cx="1962850" cy="2376589"/>
            <a:chOff x="116958" y="138223"/>
            <a:chExt cx="2169042" cy="2626242"/>
          </a:xfrm>
        </p:grpSpPr>
        <p:sp>
          <p:nvSpPr>
            <p:cNvPr id="6" name="Rectangle 5">
              <a:extLst>
                <a:ext uri="{FF2B5EF4-FFF2-40B4-BE49-F238E27FC236}">
                  <a16:creationId xmlns:a16="http://schemas.microsoft.com/office/drawing/2014/main" id="{8ED50CAA-72D4-F696-4013-3E252E45BBFA}"/>
                </a:ext>
              </a:extLst>
            </p:cNvPr>
            <p:cNvSpPr/>
            <p:nvPr/>
          </p:nvSpPr>
          <p:spPr>
            <a:xfrm>
              <a:off x="116958" y="138223"/>
              <a:ext cx="2169042" cy="2626242"/>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3D34B07-E709-E248-7235-E291845E66A2}"/>
                </a:ext>
              </a:extLst>
            </p:cNvPr>
            <p:cNvPicPr>
              <a:picLocks noChangeAspect="1"/>
            </p:cNvPicPr>
            <p:nvPr/>
          </p:nvPicPr>
          <p:blipFill>
            <a:blip r:embed="rId4"/>
            <a:stretch>
              <a:fillRect/>
            </a:stretch>
          </p:blipFill>
          <p:spPr>
            <a:xfrm>
              <a:off x="190220" y="214468"/>
              <a:ext cx="2022518" cy="2022518"/>
            </a:xfrm>
            <a:prstGeom prst="rect">
              <a:avLst/>
            </a:prstGeom>
          </p:spPr>
        </p:pic>
        <p:sp>
          <p:nvSpPr>
            <p:cNvPr id="8" name="TextBox 7">
              <a:extLst>
                <a:ext uri="{FF2B5EF4-FFF2-40B4-BE49-F238E27FC236}">
                  <a16:creationId xmlns:a16="http://schemas.microsoft.com/office/drawing/2014/main" id="{4519A6B3-FD5B-5418-3EDF-A31BFB6184D0}"/>
                </a:ext>
              </a:extLst>
            </p:cNvPr>
            <p:cNvSpPr txBox="1"/>
            <p:nvPr/>
          </p:nvSpPr>
          <p:spPr>
            <a:xfrm>
              <a:off x="116958" y="2284735"/>
              <a:ext cx="2169042" cy="374118"/>
            </a:xfrm>
            <a:prstGeom prst="rect">
              <a:avLst/>
            </a:prstGeom>
            <a:noFill/>
          </p:spPr>
          <p:txBody>
            <a:bodyPr wrap="square" rtlCol="0">
              <a:spAutoFit/>
            </a:bodyPr>
            <a:lstStyle/>
            <a:p>
              <a:pPr algn="ctr"/>
              <a:r>
                <a:rPr lang="en-US" sz="1600" b="1" dirty="0">
                  <a:solidFill>
                    <a:schemeClr val="bg1"/>
                  </a:solidFill>
                  <a:latin typeface="+mj-lt"/>
                </a:rPr>
                <a:t>Feedback Survey</a:t>
              </a:r>
            </a:p>
          </p:txBody>
        </p:sp>
      </p:grpSp>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9DBA46-6BF7-3C7B-117B-8677F0F6C9FB}"/>
              </a:ext>
            </a:extLst>
          </p:cNvPr>
          <p:cNvSpPr>
            <a:spLocks noGrp="1"/>
          </p:cNvSpPr>
          <p:nvPr>
            <p:ph type="sldNum" sz="quarter" idx="10"/>
          </p:nvPr>
        </p:nvSpPr>
        <p:spPr/>
        <p:txBody>
          <a:bodyPr/>
          <a:lstStyle/>
          <a:p>
            <a:fld id="{C263D6C4-4840-40CC-AC84-17E24B3B7BDE}" type="slidenum">
              <a:rPr lang="en-US" noProof="0" smtClean="0"/>
              <a:t>3</a:t>
            </a:fld>
            <a:endParaRPr lang="en-US" noProof="0"/>
          </a:p>
        </p:txBody>
      </p:sp>
      <p:pic>
        <p:nvPicPr>
          <p:cNvPr id="4" name="Picture 3">
            <a:extLst>
              <a:ext uri="{FF2B5EF4-FFF2-40B4-BE49-F238E27FC236}">
                <a16:creationId xmlns:a16="http://schemas.microsoft.com/office/drawing/2014/main" id="{63495DFF-40E7-8249-8763-F9AACED788FB}"/>
              </a:ext>
            </a:extLst>
          </p:cNvPr>
          <p:cNvPicPr>
            <a:picLocks/>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D257828F-78F5-C867-82C3-99D47F1B8DEA}"/>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53BAFD3B-1831-8BDC-3677-18F961607BB1}"/>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600" b="1" dirty="0">
                <a:solidFill>
                  <a:srgbClr val="5B5B5B"/>
                </a:solidFill>
              </a:rPr>
              <a:t>What are you looking forward to this summer?</a:t>
            </a:r>
          </a:p>
        </p:txBody>
      </p:sp>
      <p:sp>
        <p:nvSpPr>
          <p:cNvPr id="8" name="Rectangle 7">
            <a:extLst>
              <a:ext uri="{FF2B5EF4-FFF2-40B4-BE49-F238E27FC236}">
                <a16:creationId xmlns:a16="http://schemas.microsoft.com/office/drawing/2014/main" id="{1487539E-F605-5BE0-D730-4B84658C6BB9}"/>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300" b="1" dirty="0">
                <a:solidFill>
                  <a:srgbClr val="5B5B5B"/>
                </a:solidFill>
              </a:rPr>
              <a:t>ⓘ</a:t>
            </a:r>
            <a:r>
              <a:rPr lang="en-CA" sz="140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4150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0" y="2457595"/>
            <a:ext cx="12192000" cy="1243584"/>
          </a:xfrm>
        </p:spPr>
        <p:txBody>
          <a:bodyPr/>
          <a:lstStyle/>
          <a:p>
            <a:pPr algn="ctr"/>
            <a:r>
              <a:rPr lang="en-US" sz="4800" dirty="0"/>
              <a:t>(Panelists Presentations)</a:t>
            </a:r>
          </a:p>
        </p:txBody>
      </p:sp>
      <p:pic>
        <p:nvPicPr>
          <p:cNvPr id="68" name="Picture 67">
            <a:extLst>
              <a:ext uri="{FF2B5EF4-FFF2-40B4-BE49-F238E27FC236}">
                <a16:creationId xmlns:a16="http://schemas.microsoft.com/office/drawing/2014/main" id="{43A71557-F456-48AA-B1D5-F1308B4BC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96" y="4672584"/>
            <a:ext cx="4123104" cy="2148310"/>
          </a:xfrm>
          <a:prstGeom prst="rect">
            <a:avLst/>
          </a:prstGeom>
        </p:spPr>
      </p:pic>
      <p:sp>
        <p:nvSpPr>
          <p:cNvPr id="5" name="Subtitle 2">
            <a:extLst>
              <a:ext uri="{FF2B5EF4-FFF2-40B4-BE49-F238E27FC236}">
                <a16:creationId xmlns:a16="http://schemas.microsoft.com/office/drawing/2014/main" id="{F27F2AA1-1FCB-4BFA-B179-D0338006A6C6}"/>
              </a:ext>
            </a:extLst>
          </p:cNvPr>
          <p:cNvSpPr txBox="1">
            <a:spLocks/>
          </p:cNvSpPr>
          <p:nvPr/>
        </p:nvSpPr>
        <p:spPr>
          <a:xfrm>
            <a:off x="1970378" y="4378127"/>
            <a:ext cx="7077456" cy="17658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1800" kern="1200" spc="300" dirty="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a:p>
        </p:txBody>
      </p:sp>
    </p:spTree>
    <p:extLst>
      <p:ext uri="{BB962C8B-B14F-4D97-AF65-F5344CB8AC3E}">
        <p14:creationId xmlns:p14="http://schemas.microsoft.com/office/powerpoint/2010/main" val="30939111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5FDC35-9FEE-E68F-98EC-D398B9DC5D65}"/>
              </a:ext>
            </a:extLst>
          </p:cNvPr>
          <p:cNvSpPr>
            <a:spLocks noGrp="1"/>
          </p:cNvSpPr>
          <p:nvPr>
            <p:ph type="sldNum" sz="quarter" idx="10"/>
          </p:nvPr>
        </p:nvSpPr>
        <p:spPr/>
        <p:txBody>
          <a:bodyPr/>
          <a:lstStyle/>
          <a:p>
            <a:fld id="{C263D6C4-4840-40CC-AC84-17E24B3B7BDE}" type="slidenum">
              <a:rPr lang="en-US" noProof="0" smtClean="0"/>
              <a:t>5</a:t>
            </a:fld>
            <a:endParaRPr lang="en-US" noProof="0"/>
          </a:p>
        </p:txBody>
      </p:sp>
      <p:pic>
        <p:nvPicPr>
          <p:cNvPr id="4" name="Picture 3">
            <a:extLst>
              <a:ext uri="{FF2B5EF4-FFF2-40B4-BE49-F238E27FC236}">
                <a16:creationId xmlns:a16="http://schemas.microsoft.com/office/drawing/2014/main" id="{0DBED53A-FA70-493D-2193-E07124253C32}"/>
              </a:ext>
            </a:extLst>
          </p:cNvPr>
          <p:cNvPicPr>
            <a:picLocks/>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7FE0D413-D388-E615-A249-01209A6F2E3D}"/>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35E5A7CC-8ECE-6EE7-1E25-BAD526CB6F77}"/>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600" b="1">
                <a:solidFill>
                  <a:srgbClr val="5B5B5B"/>
                </a:solidFill>
              </a:rPr>
              <a:t>Audience Q&amp;A Session</a:t>
            </a:r>
          </a:p>
        </p:txBody>
      </p:sp>
      <p:sp>
        <p:nvSpPr>
          <p:cNvPr id="8" name="Rectangle 7">
            <a:extLst>
              <a:ext uri="{FF2B5EF4-FFF2-40B4-BE49-F238E27FC236}">
                <a16:creationId xmlns:a16="http://schemas.microsoft.com/office/drawing/2014/main" id="{CEA92785-19A6-1442-D600-1CA663B57EC2}"/>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300" b="1">
                <a:solidFill>
                  <a:srgbClr val="5B5B5B"/>
                </a:solidFill>
              </a:rPr>
              <a:t>ⓘ</a:t>
            </a:r>
            <a:r>
              <a:rPr lang="en-CA"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1968910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0" y="2365523"/>
            <a:ext cx="12192000" cy="1243584"/>
          </a:xfrm>
        </p:spPr>
        <p:txBody>
          <a:bodyPr/>
          <a:lstStyle/>
          <a:p>
            <a:pPr algn="ctr"/>
            <a:r>
              <a:rPr lang="en-US" sz="4800" dirty="0"/>
              <a:t>WAC Business Session</a:t>
            </a:r>
          </a:p>
        </p:txBody>
      </p:sp>
      <p:pic>
        <p:nvPicPr>
          <p:cNvPr id="68" name="Picture 67">
            <a:extLst>
              <a:ext uri="{FF2B5EF4-FFF2-40B4-BE49-F238E27FC236}">
                <a16:creationId xmlns:a16="http://schemas.microsoft.com/office/drawing/2014/main" id="{43A71557-F456-48AA-B1D5-F1308B4BC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96" y="4672584"/>
            <a:ext cx="4123104" cy="2148310"/>
          </a:xfrm>
          <a:prstGeom prst="rect">
            <a:avLst/>
          </a:prstGeom>
        </p:spPr>
      </p:pic>
      <p:sp>
        <p:nvSpPr>
          <p:cNvPr id="5" name="Subtitle 2">
            <a:extLst>
              <a:ext uri="{FF2B5EF4-FFF2-40B4-BE49-F238E27FC236}">
                <a16:creationId xmlns:a16="http://schemas.microsoft.com/office/drawing/2014/main" id="{F27F2AA1-1FCB-4BFA-B179-D0338006A6C6}"/>
              </a:ext>
            </a:extLst>
          </p:cNvPr>
          <p:cNvSpPr txBox="1">
            <a:spLocks/>
          </p:cNvSpPr>
          <p:nvPr/>
        </p:nvSpPr>
        <p:spPr>
          <a:xfrm>
            <a:off x="1970378" y="4378127"/>
            <a:ext cx="7077456" cy="17658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1800" kern="1200" spc="300" dirty="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a:p>
        </p:txBody>
      </p:sp>
    </p:spTree>
    <p:extLst>
      <p:ext uri="{BB962C8B-B14F-4D97-AF65-F5344CB8AC3E}">
        <p14:creationId xmlns:p14="http://schemas.microsoft.com/office/powerpoint/2010/main" val="158582524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499" y="1465581"/>
            <a:ext cx="11059642" cy="4093243"/>
          </a:xfrm>
        </p:spPr>
        <p:txBody>
          <a:bodyPr vert="horz" lIns="91440" tIns="45720" rIns="91440" bIns="45720" rtlCol="0" anchor="t">
            <a:noAutofit/>
          </a:bodyPr>
          <a:lstStyle/>
          <a:p>
            <a:pPr>
              <a:spcBef>
                <a:spcPts val="1200"/>
              </a:spcBef>
            </a:pPr>
            <a:r>
              <a:rPr lang="en-CA" sz="2400" dirty="0">
                <a:cs typeface="Arial"/>
              </a:rPr>
              <a:t>WAC Executive Opportunities</a:t>
            </a:r>
          </a:p>
          <a:p>
            <a:pPr>
              <a:spcBef>
                <a:spcPts val="1200"/>
              </a:spcBef>
            </a:pPr>
            <a:r>
              <a:rPr lang="en-CA" sz="2400" dirty="0">
                <a:cs typeface="Arial"/>
              </a:rPr>
              <a:t>Recent &amp; Upcoming Events</a:t>
            </a:r>
          </a:p>
          <a:p>
            <a:pPr>
              <a:spcBef>
                <a:spcPts val="1200"/>
              </a:spcBef>
            </a:pPr>
            <a:r>
              <a:rPr lang="en-CA" sz="2400" dirty="0">
                <a:cs typeface="Arial"/>
              </a:rPr>
              <a:t>CIA Sponsorship</a:t>
            </a:r>
          </a:p>
          <a:p>
            <a:pPr>
              <a:spcBef>
                <a:spcPts val="1200"/>
              </a:spcBef>
            </a:pPr>
            <a:r>
              <a:rPr lang="en-CA" sz="2400" dirty="0">
                <a:cs typeface="Arial"/>
              </a:rPr>
              <a:t>Financials</a:t>
            </a:r>
          </a:p>
          <a:p>
            <a:pPr>
              <a:spcBef>
                <a:spcPts val="1200"/>
              </a:spcBef>
            </a:pPr>
            <a:r>
              <a:rPr lang="en-CA" sz="2400" dirty="0">
                <a:cs typeface="Arial"/>
              </a:rPr>
              <a:t>Initial Survey Results</a:t>
            </a:r>
          </a:p>
          <a:p>
            <a:pPr>
              <a:spcBef>
                <a:spcPts val="1200"/>
              </a:spcBef>
            </a:pPr>
            <a:r>
              <a:rPr lang="en-CA" sz="2400" dirty="0">
                <a:cs typeface="Arial"/>
              </a:rPr>
              <a:t>UMAC Sponsorship</a:t>
            </a:r>
          </a:p>
          <a:p>
            <a:pPr>
              <a:spcBef>
                <a:spcPts val="1200"/>
              </a:spcBef>
            </a:pPr>
            <a:endParaRPr lang="en-CA" sz="2400" dirty="0">
              <a:cs typeface="Arial"/>
            </a:endParaRPr>
          </a:p>
          <a:p>
            <a:pPr>
              <a:spcBef>
                <a:spcPts val="1200"/>
              </a:spcBef>
            </a:pPr>
            <a:endParaRPr lang="en-CA" sz="2400" dirty="0">
              <a:cs typeface="Arial"/>
            </a:endParaRPr>
          </a:p>
          <a:p>
            <a:pPr>
              <a:spcBef>
                <a:spcPts val="1200"/>
              </a:spcBef>
            </a:pPr>
            <a:endParaRPr lang="en-CA" sz="2400" dirty="0">
              <a:cs typeface="Arial"/>
            </a:endParaRPr>
          </a:p>
          <a:p>
            <a:endParaRPr lang="en-CA" sz="2400" dirty="0"/>
          </a:p>
        </p:txBody>
      </p:sp>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  </a:t>
            </a:r>
            <a:br>
              <a:rPr lang="en-US" sz="2400" dirty="0">
                <a:solidFill>
                  <a:schemeClr val="bg1"/>
                </a:solidFill>
              </a:rPr>
            </a:br>
            <a:r>
              <a:rPr lang="en-US" sz="2400" i="1" dirty="0">
                <a:solidFill>
                  <a:schemeClr val="bg1"/>
                </a:solidFill>
              </a:rPr>
              <a:t>Agenda</a:t>
            </a:r>
            <a:endParaRPr lang="en-US" sz="2400" i="1"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7</a:t>
            </a:fld>
            <a:endParaRPr lang="en-US"/>
          </a:p>
        </p:txBody>
      </p:sp>
      <p:pic>
        <p:nvPicPr>
          <p:cNvPr id="5" name="Picture 4">
            <a:extLst>
              <a:ext uri="{FF2B5EF4-FFF2-40B4-BE49-F238E27FC236}">
                <a16:creationId xmlns:a16="http://schemas.microsoft.com/office/drawing/2014/main" id="{53AB159C-84C0-4C1A-B44D-0F875DD06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 y="5876925"/>
            <a:ext cx="2345511" cy="895350"/>
          </a:xfrm>
          <a:prstGeom prst="rect">
            <a:avLst/>
          </a:prstGeom>
          <a:solidFill>
            <a:schemeClr val="bg1">
              <a:alpha val="35000"/>
            </a:schemeClr>
          </a:solidFill>
        </p:spPr>
      </p:pic>
    </p:spTree>
    <p:extLst>
      <p:ext uri="{BB962C8B-B14F-4D97-AF65-F5344CB8AC3E}">
        <p14:creationId xmlns:p14="http://schemas.microsoft.com/office/powerpoint/2010/main" val="277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498" y="1465581"/>
            <a:ext cx="11214101" cy="4093243"/>
          </a:xfrm>
        </p:spPr>
        <p:txBody>
          <a:bodyPr/>
          <a:lstStyle/>
          <a:p>
            <a:r>
              <a:rPr lang="en-CA" sz="2000" dirty="0"/>
              <a:t>No positions are currently up for election</a:t>
            </a:r>
          </a:p>
          <a:p>
            <a:r>
              <a:rPr lang="en-US" sz="2000" dirty="0"/>
              <a:t>3 positions up for election in the Fall 2024 meeting</a:t>
            </a:r>
          </a:p>
          <a:p>
            <a:pPr lvl="1"/>
            <a:r>
              <a:rPr lang="en-US" sz="1800" dirty="0"/>
              <a:t>Co-President (currently Quinn Pallister)</a:t>
            </a:r>
          </a:p>
          <a:p>
            <a:pPr lvl="1"/>
            <a:r>
              <a:rPr lang="en-US" sz="1800" dirty="0"/>
              <a:t>Member at Large (currently Tim Rempel)</a:t>
            </a:r>
          </a:p>
          <a:p>
            <a:pPr lvl="1"/>
            <a:r>
              <a:rPr lang="en-US" sz="1800" dirty="0"/>
              <a:t>Treasurer (currently Karl Sanderson)</a:t>
            </a:r>
          </a:p>
          <a:p>
            <a:r>
              <a:rPr lang="en-US" sz="2000" dirty="0"/>
              <a:t>Please reach out to the individuals above for more information if you are interested in any of these positions!</a:t>
            </a:r>
          </a:p>
        </p:txBody>
      </p:sp>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a:t>
            </a:r>
            <a:br>
              <a:rPr lang="en-US" sz="2400" dirty="0">
                <a:solidFill>
                  <a:schemeClr val="bg1"/>
                </a:solidFill>
              </a:rPr>
            </a:br>
            <a:r>
              <a:rPr lang="en-US" sz="2400" i="1" dirty="0">
                <a:solidFill>
                  <a:schemeClr val="bg1"/>
                </a:solidFill>
              </a:rPr>
              <a:t>Executive </a:t>
            </a:r>
            <a:r>
              <a:rPr lang="en-US" sz="2400" i="1" dirty="0"/>
              <a:t>Opportunities</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8</a:t>
            </a:fld>
            <a:endParaRPr lang="en-US"/>
          </a:p>
        </p:txBody>
      </p:sp>
      <p:pic>
        <p:nvPicPr>
          <p:cNvPr id="5" name="Picture 4">
            <a:extLst>
              <a:ext uri="{FF2B5EF4-FFF2-40B4-BE49-F238E27FC236}">
                <a16:creationId xmlns:a16="http://schemas.microsoft.com/office/drawing/2014/main" id="{53AB159C-84C0-4C1A-B44D-0F875DD06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 y="5876925"/>
            <a:ext cx="2345511" cy="895350"/>
          </a:xfrm>
          <a:prstGeom prst="rect">
            <a:avLst/>
          </a:prstGeom>
          <a:solidFill>
            <a:schemeClr val="bg1">
              <a:alpha val="35000"/>
            </a:schemeClr>
          </a:solidFill>
        </p:spPr>
      </p:pic>
    </p:spTree>
    <p:extLst>
      <p:ext uri="{BB962C8B-B14F-4D97-AF65-F5344CB8AC3E}">
        <p14:creationId xmlns:p14="http://schemas.microsoft.com/office/powerpoint/2010/main" val="3462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B2EE-66ED-C84E-E7BC-D717ADE26E05}"/>
              </a:ext>
            </a:extLst>
          </p:cNvPr>
          <p:cNvSpPr>
            <a:spLocks noGrp="1"/>
          </p:cNvSpPr>
          <p:nvPr>
            <p:ph type="title"/>
          </p:nvPr>
        </p:nvSpPr>
        <p:spPr>
          <a:xfrm>
            <a:off x="444500" y="542925"/>
            <a:ext cx="11214100" cy="757130"/>
          </a:xfrm>
        </p:spPr>
        <p:txBody>
          <a:bodyPr/>
          <a:lstStyle/>
          <a:p>
            <a:r>
              <a:rPr lang="en-US" sz="2400" dirty="0">
                <a:solidFill>
                  <a:schemeClr val="bg1"/>
                </a:solidFill>
              </a:rPr>
              <a:t>WAC General Business Update</a:t>
            </a:r>
            <a:br>
              <a:rPr lang="en-US" sz="2400" dirty="0">
                <a:solidFill>
                  <a:schemeClr val="bg1"/>
                </a:solidFill>
              </a:rPr>
            </a:br>
            <a:r>
              <a:rPr lang="en-US" sz="2400" i="1" dirty="0"/>
              <a:t>WAC/UMAC Rec Room Event</a:t>
            </a:r>
            <a:endParaRPr lang="en-US" sz="2400" dirty="0"/>
          </a:p>
        </p:txBody>
      </p:sp>
      <p:sp>
        <p:nvSpPr>
          <p:cNvPr id="3" name="Slide Number Placeholder 2">
            <a:extLst>
              <a:ext uri="{FF2B5EF4-FFF2-40B4-BE49-F238E27FC236}">
                <a16:creationId xmlns:a16="http://schemas.microsoft.com/office/drawing/2014/main" id="{D47434BF-5645-EC71-41FD-38B5F92B944C}"/>
              </a:ext>
            </a:extLst>
          </p:cNvPr>
          <p:cNvSpPr>
            <a:spLocks noGrp="1"/>
          </p:cNvSpPr>
          <p:nvPr>
            <p:ph type="sldNum" sz="quarter" idx="12"/>
          </p:nvPr>
        </p:nvSpPr>
        <p:spPr/>
        <p:txBody>
          <a:bodyPr/>
          <a:lstStyle/>
          <a:p>
            <a:fld id="{C263D6C4-4840-40CC-AC84-17E24B3B7BDE}" type="slidenum">
              <a:rPr lang="en-US" noProof="0" smtClean="0"/>
              <a:pPr/>
              <a:t>9</a:t>
            </a:fld>
            <a:endParaRPr lang="en-US" noProof="0"/>
          </a:p>
        </p:txBody>
      </p:sp>
      <p:pic>
        <p:nvPicPr>
          <p:cNvPr id="6" name="Picture 5" descr="A group of people posing for a photo&#10;&#10;Description automatically generated">
            <a:extLst>
              <a:ext uri="{FF2B5EF4-FFF2-40B4-BE49-F238E27FC236}">
                <a16:creationId xmlns:a16="http://schemas.microsoft.com/office/drawing/2014/main" id="{1942EAA4-DE4E-4068-3B75-4FFF0501E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693" y="370474"/>
            <a:ext cx="5703653" cy="3760846"/>
          </a:xfrm>
          <a:prstGeom prst="rect">
            <a:avLst/>
          </a:prstGeom>
        </p:spPr>
      </p:pic>
      <p:pic>
        <p:nvPicPr>
          <p:cNvPr id="7" name="Picture 6">
            <a:extLst>
              <a:ext uri="{FF2B5EF4-FFF2-40B4-BE49-F238E27FC236}">
                <a16:creationId xmlns:a16="http://schemas.microsoft.com/office/drawing/2014/main" id="{2E1BE6FE-9BD6-B253-E32D-06CDF8AED723}"/>
              </a:ext>
            </a:extLst>
          </p:cNvPr>
          <p:cNvPicPr>
            <a:picLocks noChangeAspect="1"/>
          </p:cNvPicPr>
          <p:nvPr/>
        </p:nvPicPr>
        <p:blipFill rotWithShape="1">
          <a:blip r:embed="rId3"/>
          <a:srcRect t="35345"/>
          <a:stretch/>
        </p:blipFill>
        <p:spPr>
          <a:xfrm>
            <a:off x="444500" y="1871330"/>
            <a:ext cx="5243255" cy="4519981"/>
          </a:xfrm>
          <a:prstGeom prst="rect">
            <a:avLst/>
          </a:prstGeom>
        </p:spPr>
      </p:pic>
      <p:sp>
        <p:nvSpPr>
          <p:cNvPr id="8" name="Text Placeholder 9">
            <a:extLst>
              <a:ext uri="{FF2B5EF4-FFF2-40B4-BE49-F238E27FC236}">
                <a16:creationId xmlns:a16="http://schemas.microsoft.com/office/drawing/2014/main" id="{60240D0B-95E6-3BB8-0E57-E3507E86A470}"/>
              </a:ext>
            </a:extLst>
          </p:cNvPr>
          <p:cNvSpPr>
            <a:spLocks noGrp="1"/>
          </p:cNvSpPr>
          <p:nvPr>
            <p:ph type="body" sz="quarter" idx="13"/>
          </p:nvPr>
        </p:nvSpPr>
        <p:spPr>
          <a:xfrm>
            <a:off x="6914707" y="4633578"/>
            <a:ext cx="11214101" cy="4093243"/>
          </a:xfrm>
        </p:spPr>
        <p:txBody>
          <a:bodyPr/>
          <a:lstStyle/>
          <a:p>
            <a:pPr marL="0" indent="0">
              <a:buNone/>
            </a:pPr>
            <a:r>
              <a:rPr lang="en-US" sz="2000" b="1" dirty="0"/>
              <a:t>Upcoming Events</a:t>
            </a:r>
          </a:p>
          <a:p>
            <a:r>
              <a:rPr lang="en-US" sz="2000" dirty="0"/>
              <a:t>Summer event &amp; volunteer event</a:t>
            </a:r>
          </a:p>
          <a:p>
            <a:pPr lvl="1"/>
            <a:r>
              <a:rPr lang="en-US" sz="1800" dirty="0"/>
              <a:t>TBD based on survey feedback</a:t>
            </a:r>
          </a:p>
        </p:txBody>
      </p:sp>
    </p:spTree>
    <p:extLst>
      <p:ext uri="{BB962C8B-B14F-4D97-AF65-F5344CB8AC3E}">
        <p14:creationId xmlns:p14="http://schemas.microsoft.com/office/powerpoint/2010/main" val="1515879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PRESENTATION_ID" val="00000000-0000-0000-0000-000000000000"/>
  <p:tag name="SLIDO_APP_VERSION" val="1.6.1.4122"/>
  <p:tag name="SLIDO_EVENT_UUID" val="b7cf625d-4597-48d4-9157-c3d3773d2750"/>
  <p:tag name="SLIDO_EVENT_SECTION_UUID" val="2142a784-e4b6-4213-b3c6-b458b4bf2002"/>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DE3OTY2MTJ9"/>
  <p:tag name="SLIDO_TYPE" val="SlidoPoll"/>
  <p:tag name="SLIDO_POLL_UUID" val="bb3cc194-8bb5-4a70-9cbc-a28c4bb66dbc"/>
  <p:tag name="SLIDO_TIMELINE" val="W3sicG9sbFF1ZXN0aW9uVXVpZCI6ImY1MzI2N2Q0LTg1OGEtNGMyMi1iOTE3LTY1YzRlNGQ4NmNmNy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DE3OTY1MjV9"/>
  <p:tag name="SLIDO_TYPE" val="SlidoPoll"/>
  <p:tag name="SLIDO_POLL_UUID" val="ede26d6b-eab9-4536-b8c6-0bc1a066da4c"/>
  <p:tag name="SLIDO_TIMELINE" val="W3sicG9sbFF1ZXN0aW9uVXVpZCI6IjU4NDM1MWI2LTNiZTQtNGY2OS1iNjNjLTNiODAxMjRkYjQxY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DE3OTY1NzB9"/>
  <p:tag name="SLIDO_TYPE" val="SlidoQA"/>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2.xml><?xml version="1.0" encoding="utf-8"?>
<ds:datastoreItem xmlns:ds="http://schemas.openxmlformats.org/officeDocument/2006/customXml" ds:itemID="{F5757914-1161-4661-9696-421FD6935CD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103400-4A22-4E35-B588-4C4D4263895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3152</TotalTime>
  <Words>1476</Words>
  <Application>Microsoft Office PowerPoint</Application>
  <PresentationFormat>Widescreen</PresentationFormat>
  <Paragraphs>203</Paragraphs>
  <Slides>17</Slides>
  <Notes>13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ArialMT</vt:lpstr>
      <vt:lpstr>Calibri</vt:lpstr>
      <vt:lpstr>Courier New</vt:lpstr>
      <vt:lpstr>Lato</vt:lpstr>
      <vt:lpstr>Tahoma</vt:lpstr>
      <vt:lpstr>Times New Roman</vt:lpstr>
      <vt:lpstr>Trade Gothic LT Pro</vt:lpstr>
      <vt:lpstr>Trebuchet MS</vt:lpstr>
      <vt:lpstr>Office Theme</vt:lpstr>
      <vt:lpstr>Spring 2024 WAC Semi-Annual Meeting</vt:lpstr>
      <vt:lpstr>PowerPoint Presentation</vt:lpstr>
      <vt:lpstr>PowerPoint Presentation</vt:lpstr>
      <vt:lpstr>(Panelists Presentations)</vt:lpstr>
      <vt:lpstr>PowerPoint Presentation</vt:lpstr>
      <vt:lpstr>WAC Business Session</vt:lpstr>
      <vt:lpstr>WAC General Business Update   Agenda</vt:lpstr>
      <vt:lpstr>WAC General Business Update Executive Opportunities</vt:lpstr>
      <vt:lpstr>WAC General Business Update WAC/UMAC Rec Room Event</vt:lpstr>
      <vt:lpstr>WAC General Business Update CIA Sponsorship</vt:lpstr>
      <vt:lpstr>WAC General Business Update Financials</vt:lpstr>
      <vt:lpstr>WAC General Business Update Initial Survey Results</vt:lpstr>
      <vt:lpstr>WAC General Business Update  UMAC Sponsorship Proposal</vt:lpstr>
      <vt:lpstr>WAC General Business Update  UMAC Sponsorship Proposal</vt:lpstr>
      <vt:lpstr>PowerPoint Presentation</vt:lpstr>
      <vt:lpstr>Open Floor</vt:lpstr>
      <vt:lpstr>Enjoy Lunch in  the Main Hall!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Yanofsky, Aaron</dc:creator>
  <cp:lastModifiedBy>Braeden Hamm</cp:lastModifiedBy>
  <cp:revision>2</cp:revision>
  <cp:lastPrinted>2023-12-05T23:18:48Z</cp:lastPrinted>
  <dcterms:created xsi:type="dcterms:W3CDTF">2022-05-04T16:51:02Z</dcterms:created>
  <dcterms:modified xsi:type="dcterms:W3CDTF">2024-05-23T19:50:26Z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b07bbe84-2447-47ed-9f95-d9c34bc076ba_Enabled">
    <vt:lpwstr>true</vt:lpwstr>
  </property>
  <property fmtid="{D5CDD505-2E9C-101B-9397-08002B2CF9AE}" pid="4" name="MSIP_Label_b07bbe84-2447-47ed-9f95-d9c34bc076ba_SetDate">
    <vt:lpwstr>2022-05-04T16:51:04Z</vt:lpwstr>
  </property>
  <property fmtid="{D5CDD505-2E9C-101B-9397-08002B2CF9AE}" pid="5" name="MSIP_Label_b07bbe84-2447-47ed-9f95-d9c34bc076ba_Method">
    <vt:lpwstr>Standard</vt:lpwstr>
  </property>
  <property fmtid="{D5CDD505-2E9C-101B-9397-08002B2CF9AE}" pid="6" name="MSIP_Label_b07bbe84-2447-47ed-9f95-d9c34bc076ba_Name">
    <vt:lpwstr>Confidential</vt:lpwstr>
  </property>
  <property fmtid="{D5CDD505-2E9C-101B-9397-08002B2CF9AE}" pid="7" name="MSIP_Label_b07bbe84-2447-47ed-9f95-d9c34bc076ba_SiteId">
    <vt:lpwstr>633f3069-d670-4419-9fee-2ab4251c88ee</vt:lpwstr>
  </property>
  <property fmtid="{D5CDD505-2E9C-101B-9397-08002B2CF9AE}" pid="8" name="MSIP_Label_b07bbe84-2447-47ed-9f95-d9c34bc076ba_ActionId">
    <vt:lpwstr>979f2d26-6025-43c2-a3ce-32dfcb7e4629</vt:lpwstr>
  </property>
  <property fmtid="{D5CDD505-2E9C-101B-9397-08002B2CF9AE}" pid="9" name="MSIP_Label_b07bbe84-2447-47ed-9f95-d9c34bc076ba_ContentBits">
    <vt:lpwstr>0</vt:lpwstr>
  </property>
  <property fmtid="{D5CDD505-2E9C-101B-9397-08002B2CF9AE}" pid="10" name="SlidoAppVersion">
    <vt:lpwstr>1.6.1.4122</vt:lpwstr>
  </property>
</Properties>
</file>