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6"/>
  </p:notesMasterIdLst>
  <p:sldIdLst>
    <p:sldId id="256" r:id="rId5"/>
    <p:sldId id="267" r:id="rId6"/>
    <p:sldId id="262" r:id="rId7"/>
    <p:sldId id="270" r:id="rId8"/>
    <p:sldId id="271" r:id="rId9"/>
    <p:sldId id="259" r:id="rId10"/>
    <p:sldId id="265" r:id="rId11"/>
    <p:sldId id="272" r:id="rId12"/>
    <p:sldId id="269" r:id="rId13"/>
    <p:sldId id="263" r:id="rId14"/>
    <p:sldId id="26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659DB1-1250-43DE-A5FF-48BE4B96C26A}" v="7" dt="2019-11-06T00:25:00.9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3567" autoAdjust="0"/>
  </p:normalViewPr>
  <p:slideViewPr>
    <p:cSldViewPr snapToGrid="0">
      <p:cViewPr varScale="1">
        <p:scale>
          <a:sx n="84" d="100"/>
          <a:sy n="84" d="100"/>
        </p:scale>
        <p:origin x="157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DC1CC8-0233-4868-A79F-D570C36E50E9}" type="datetimeFigureOut">
              <a:rPr lang="en-US" smtClean="0"/>
              <a:t>11/8/2019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B46426-1E2F-42B1-A0EB-7D7CC9792BAE}" type="slidenum">
              <a:rPr lang="en-US" smtClean="0"/>
              <a:t>‹#›</a:t>
            </a:fld>
            <a:endParaRPr lang="en-US"/>
          </a:p>
        </p:txBody>
      </p:sp>
    </p:spTree>
    <p:extLst>
      <p:ext uri="{BB962C8B-B14F-4D97-AF65-F5344CB8AC3E}">
        <p14:creationId xmlns:p14="http://schemas.microsoft.com/office/powerpoint/2010/main" val="272227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gordonyestrau.wixsite.com/wpgactclub"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gordonyestrau.wixsite.com/wpgactclub"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B46426-1E2F-42B1-A0EB-7D7CC9792BAE}" type="slidenum">
              <a:rPr lang="en-US" smtClean="0"/>
              <a:t>2</a:t>
            </a:fld>
            <a:endParaRPr lang="en-US"/>
          </a:p>
        </p:txBody>
      </p:sp>
    </p:spTree>
    <p:extLst>
      <p:ext uri="{BB962C8B-B14F-4D97-AF65-F5344CB8AC3E}">
        <p14:creationId xmlns:p14="http://schemas.microsoft.com/office/powerpoint/2010/main" val="33037620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err="1"/>
              <a:t>Eg.</a:t>
            </a:r>
            <a:r>
              <a:rPr lang="en-CA" dirty="0"/>
              <a:t> 85% of member participation with 60% acceptance = 51% approval for implementation</a:t>
            </a:r>
            <a:endParaRPr lang="en-US" dirty="0"/>
          </a:p>
        </p:txBody>
      </p:sp>
      <p:sp>
        <p:nvSpPr>
          <p:cNvPr id="4" name="Slide Number Placeholder 3"/>
          <p:cNvSpPr>
            <a:spLocks noGrp="1"/>
          </p:cNvSpPr>
          <p:nvPr>
            <p:ph type="sldNum" sz="quarter" idx="10"/>
          </p:nvPr>
        </p:nvSpPr>
        <p:spPr/>
        <p:txBody>
          <a:bodyPr/>
          <a:lstStyle/>
          <a:p>
            <a:fld id="{62B46426-1E2F-42B1-A0EB-7D7CC9792BAE}" type="slidenum">
              <a:rPr lang="en-US" smtClean="0"/>
              <a:t>3</a:t>
            </a:fld>
            <a:endParaRPr lang="en-US"/>
          </a:p>
        </p:txBody>
      </p:sp>
    </p:spTree>
    <p:extLst>
      <p:ext uri="{BB962C8B-B14F-4D97-AF65-F5344CB8AC3E}">
        <p14:creationId xmlns:p14="http://schemas.microsoft.com/office/powerpoint/2010/main" val="26871019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err="1"/>
              <a:t>Eg.</a:t>
            </a:r>
            <a:r>
              <a:rPr lang="en-CA" dirty="0"/>
              <a:t> 85% of member participation with 60% acceptance = 51% approval for implementation</a:t>
            </a:r>
          </a:p>
          <a:p>
            <a:endParaRPr lang="en-CA" dirty="0"/>
          </a:p>
          <a:p>
            <a:r>
              <a:rPr lang="en-CA" dirty="0"/>
              <a:t>Scholarship – highest GPA &amp; SOA exams </a:t>
            </a:r>
          </a:p>
          <a:p>
            <a:r>
              <a:rPr lang="en-CA" dirty="0"/>
              <a:t>Changes/ Correspondence resulted in a delay for the 2</a:t>
            </a:r>
            <a:r>
              <a:rPr lang="en-CA" baseline="30000" dirty="0"/>
              <a:t>nd</a:t>
            </a:r>
            <a:r>
              <a:rPr lang="en-CA" dirty="0"/>
              <a:t> recipient</a:t>
            </a:r>
          </a:p>
          <a:p>
            <a:endParaRPr lang="en-US" dirty="0"/>
          </a:p>
        </p:txBody>
      </p:sp>
      <p:sp>
        <p:nvSpPr>
          <p:cNvPr id="4" name="Slide Number Placeholder 3"/>
          <p:cNvSpPr>
            <a:spLocks noGrp="1"/>
          </p:cNvSpPr>
          <p:nvPr>
            <p:ph type="sldNum" sz="quarter" idx="10"/>
          </p:nvPr>
        </p:nvSpPr>
        <p:spPr/>
        <p:txBody>
          <a:bodyPr/>
          <a:lstStyle/>
          <a:p>
            <a:fld id="{62B46426-1E2F-42B1-A0EB-7D7CC9792BAE}" type="slidenum">
              <a:rPr lang="en-US" smtClean="0"/>
              <a:t>4</a:t>
            </a:fld>
            <a:endParaRPr lang="en-US"/>
          </a:p>
        </p:txBody>
      </p:sp>
    </p:spTree>
    <p:extLst>
      <p:ext uri="{BB962C8B-B14F-4D97-AF65-F5344CB8AC3E}">
        <p14:creationId xmlns:p14="http://schemas.microsoft.com/office/powerpoint/2010/main" val="42784746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Questions and Solutions are on the website</a:t>
            </a:r>
            <a:endParaRPr lang="en-US" dirty="0"/>
          </a:p>
        </p:txBody>
      </p:sp>
      <p:sp>
        <p:nvSpPr>
          <p:cNvPr id="4" name="Slide Number Placeholder 3"/>
          <p:cNvSpPr>
            <a:spLocks noGrp="1"/>
          </p:cNvSpPr>
          <p:nvPr>
            <p:ph type="sldNum" sz="quarter" idx="5"/>
          </p:nvPr>
        </p:nvSpPr>
        <p:spPr/>
        <p:txBody>
          <a:bodyPr/>
          <a:lstStyle/>
          <a:p>
            <a:fld id="{62B46426-1E2F-42B1-A0EB-7D7CC9792BAE}" type="slidenum">
              <a:rPr lang="en-US" smtClean="0"/>
              <a:t>5</a:t>
            </a:fld>
            <a:endParaRPr lang="en-US"/>
          </a:p>
        </p:txBody>
      </p:sp>
    </p:spTree>
    <p:extLst>
      <p:ext uri="{BB962C8B-B14F-4D97-AF65-F5344CB8AC3E}">
        <p14:creationId xmlns:p14="http://schemas.microsoft.com/office/powerpoint/2010/main" val="34964456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200" u="sng" dirty="0"/>
              <a:t>Sample WAC Website</a:t>
            </a:r>
            <a:r>
              <a:rPr lang="en-CA" sz="1200" dirty="0"/>
              <a:t>: </a:t>
            </a:r>
            <a:r>
              <a:rPr lang="en-US" sz="1200" dirty="0">
                <a:hlinkClick r:id="rId3"/>
              </a:rPr>
              <a:t>https://gordonyestrau.wixsite.com/wpgactclub</a:t>
            </a:r>
            <a:r>
              <a:rPr lang="en-CA" sz="1200" dirty="0"/>
              <a:t> </a:t>
            </a:r>
          </a:p>
          <a:p>
            <a:endParaRPr lang="en-US" dirty="0"/>
          </a:p>
        </p:txBody>
      </p:sp>
      <p:sp>
        <p:nvSpPr>
          <p:cNvPr id="4" name="Slide Number Placeholder 3"/>
          <p:cNvSpPr>
            <a:spLocks noGrp="1"/>
          </p:cNvSpPr>
          <p:nvPr>
            <p:ph type="sldNum" sz="quarter" idx="5"/>
          </p:nvPr>
        </p:nvSpPr>
        <p:spPr/>
        <p:txBody>
          <a:bodyPr/>
          <a:lstStyle/>
          <a:p>
            <a:fld id="{62B46426-1E2F-42B1-A0EB-7D7CC9792BAE}" type="slidenum">
              <a:rPr lang="en-US" smtClean="0"/>
              <a:t>7</a:t>
            </a:fld>
            <a:endParaRPr lang="en-US"/>
          </a:p>
        </p:txBody>
      </p:sp>
    </p:spTree>
    <p:extLst>
      <p:ext uri="{BB962C8B-B14F-4D97-AF65-F5344CB8AC3E}">
        <p14:creationId xmlns:p14="http://schemas.microsoft.com/office/powerpoint/2010/main" val="22563858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200" u="sng" dirty="0"/>
              <a:t>Sample WAC Website</a:t>
            </a:r>
            <a:r>
              <a:rPr lang="en-CA" sz="1200" dirty="0"/>
              <a:t>: </a:t>
            </a:r>
            <a:r>
              <a:rPr lang="en-US" sz="1200" dirty="0">
                <a:hlinkClick r:id="rId3"/>
              </a:rPr>
              <a:t>https://gordonyestrau.wixsite.com/wpgactclub</a:t>
            </a:r>
            <a:r>
              <a:rPr lang="en-CA" sz="1200" dirty="0"/>
              <a:t> </a:t>
            </a:r>
          </a:p>
          <a:p>
            <a:endParaRPr lang="en-US" dirty="0"/>
          </a:p>
        </p:txBody>
      </p:sp>
      <p:sp>
        <p:nvSpPr>
          <p:cNvPr id="4" name="Slide Number Placeholder 3"/>
          <p:cNvSpPr>
            <a:spLocks noGrp="1"/>
          </p:cNvSpPr>
          <p:nvPr>
            <p:ph type="sldNum" sz="quarter" idx="5"/>
          </p:nvPr>
        </p:nvSpPr>
        <p:spPr/>
        <p:txBody>
          <a:bodyPr/>
          <a:lstStyle/>
          <a:p>
            <a:fld id="{62B46426-1E2F-42B1-A0EB-7D7CC9792BAE}" type="slidenum">
              <a:rPr lang="en-US" smtClean="0"/>
              <a:t>8</a:t>
            </a:fld>
            <a:endParaRPr lang="en-US"/>
          </a:p>
        </p:txBody>
      </p:sp>
    </p:spTree>
    <p:extLst>
      <p:ext uri="{BB962C8B-B14F-4D97-AF65-F5344CB8AC3E}">
        <p14:creationId xmlns:p14="http://schemas.microsoft.com/office/powerpoint/2010/main" val="35417439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2B46426-1E2F-42B1-A0EB-7D7CC9792BAE}" type="slidenum">
              <a:rPr lang="en-US" smtClean="0"/>
              <a:t>10</a:t>
            </a:fld>
            <a:endParaRPr lang="en-US"/>
          </a:p>
        </p:txBody>
      </p:sp>
    </p:spTree>
    <p:extLst>
      <p:ext uri="{BB962C8B-B14F-4D97-AF65-F5344CB8AC3E}">
        <p14:creationId xmlns:p14="http://schemas.microsoft.com/office/powerpoint/2010/main" val="14701420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The result of this subsidization is that companies with a smaller presence end up subsidizing GWL/Wawanesa as they tend to send the most non-members to these meetings.</a:t>
            </a:r>
            <a:endParaRPr lang="en-US" dirty="0"/>
          </a:p>
        </p:txBody>
      </p:sp>
      <p:sp>
        <p:nvSpPr>
          <p:cNvPr id="4" name="Slide Number Placeholder 3"/>
          <p:cNvSpPr>
            <a:spLocks noGrp="1"/>
          </p:cNvSpPr>
          <p:nvPr>
            <p:ph type="sldNum" sz="quarter" idx="5"/>
          </p:nvPr>
        </p:nvSpPr>
        <p:spPr/>
        <p:txBody>
          <a:bodyPr/>
          <a:lstStyle/>
          <a:p>
            <a:fld id="{62B46426-1E2F-42B1-A0EB-7D7CC9792BAE}" type="slidenum">
              <a:rPr lang="en-US" smtClean="0"/>
              <a:t>11</a:t>
            </a:fld>
            <a:endParaRPr lang="en-US"/>
          </a:p>
        </p:txBody>
      </p:sp>
    </p:spTree>
    <p:extLst>
      <p:ext uri="{BB962C8B-B14F-4D97-AF65-F5344CB8AC3E}">
        <p14:creationId xmlns:p14="http://schemas.microsoft.com/office/powerpoint/2010/main" val="4190727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5BFAB-99FA-4DDF-AC6F-06F899985E0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0CB33A9-E8A8-4B08-94D1-E7891A65F79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81B09FF-D1B0-4D59-AC48-277BAFC3B3AE}"/>
              </a:ext>
            </a:extLst>
          </p:cNvPr>
          <p:cNvSpPr>
            <a:spLocks noGrp="1"/>
          </p:cNvSpPr>
          <p:nvPr>
            <p:ph type="dt" sz="half" idx="10"/>
          </p:nvPr>
        </p:nvSpPr>
        <p:spPr/>
        <p:txBody>
          <a:bodyPr/>
          <a:lstStyle/>
          <a:p>
            <a:fld id="{0FC21EB9-16DA-4B64-9E4D-163DE8F77497}" type="datetime1">
              <a:rPr lang="en-US" smtClean="0"/>
              <a:t>11/8/2019</a:t>
            </a:fld>
            <a:endParaRPr lang="en-US"/>
          </a:p>
        </p:txBody>
      </p:sp>
      <p:sp>
        <p:nvSpPr>
          <p:cNvPr id="5" name="Footer Placeholder 4">
            <a:extLst>
              <a:ext uri="{FF2B5EF4-FFF2-40B4-BE49-F238E27FC236}">
                <a16:creationId xmlns:a16="http://schemas.microsoft.com/office/drawing/2014/main" id="{4C2119D7-33F2-4A61-A249-5AECCC874FF7}"/>
              </a:ext>
            </a:extLst>
          </p:cNvPr>
          <p:cNvSpPr>
            <a:spLocks noGrp="1"/>
          </p:cNvSpPr>
          <p:nvPr>
            <p:ph type="ftr" sz="quarter" idx="11"/>
          </p:nvPr>
        </p:nvSpPr>
        <p:spPr/>
        <p:txBody>
          <a:bodyPr/>
          <a:lstStyle/>
          <a:p>
            <a:r>
              <a:rPr lang="en-US"/>
              <a:t>May 6, 2019 Business Meeting</a:t>
            </a:r>
          </a:p>
        </p:txBody>
      </p:sp>
      <p:sp>
        <p:nvSpPr>
          <p:cNvPr id="6" name="Slide Number Placeholder 5">
            <a:extLst>
              <a:ext uri="{FF2B5EF4-FFF2-40B4-BE49-F238E27FC236}">
                <a16:creationId xmlns:a16="http://schemas.microsoft.com/office/drawing/2014/main" id="{A7EA3106-9C1F-47ED-AD74-7B9943E2E2C6}"/>
              </a:ext>
            </a:extLst>
          </p:cNvPr>
          <p:cNvSpPr>
            <a:spLocks noGrp="1"/>
          </p:cNvSpPr>
          <p:nvPr>
            <p:ph type="sldNum" sz="quarter" idx="12"/>
          </p:nvPr>
        </p:nvSpPr>
        <p:spPr/>
        <p:txBody>
          <a:bodyPr/>
          <a:lstStyle/>
          <a:p>
            <a:fld id="{8E26CCCC-7A83-4FAD-9187-904D700669BD}" type="slidenum">
              <a:rPr lang="en-US" smtClean="0"/>
              <a:t>‹#›</a:t>
            </a:fld>
            <a:endParaRPr lang="en-US"/>
          </a:p>
        </p:txBody>
      </p:sp>
    </p:spTree>
    <p:extLst>
      <p:ext uri="{BB962C8B-B14F-4D97-AF65-F5344CB8AC3E}">
        <p14:creationId xmlns:p14="http://schemas.microsoft.com/office/powerpoint/2010/main" val="2985251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7BFBA-F8B3-43E4-A8A9-46DA03F8DD3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652FAB8-B04D-44F2-89F1-260882321F3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258121-9CD0-4797-9055-2C5B523A3F73}"/>
              </a:ext>
            </a:extLst>
          </p:cNvPr>
          <p:cNvSpPr>
            <a:spLocks noGrp="1"/>
          </p:cNvSpPr>
          <p:nvPr>
            <p:ph type="dt" sz="half" idx="10"/>
          </p:nvPr>
        </p:nvSpPr>
        <p:spPr/>
        <p:txBody>
          <a:bodyPr/>
          <a:lstStyle/>
          <a:p>
            <a:fld id="{8887C469-0849-4B48-81D9-F3FC7F52AA3C}" type="datetime1">
              <a:rPr lang="en-US" smtClean="0"/>
              <a:t>11/8/2019</a:t>
            </a:fld>
            <a:endParaRPr lang="en-US"/>
          </a:p>
        </p:txBody>
      </p:sp>
      <p:sp>
        <p:nvSpPr>
          <p:cNvPr id="5" name="Footer Placeholder 4">
            <a:extLst>
              <a:ext uri="{FF2B5EF4-FFF2-40B4-BE49-F238E27FC236}">
                <a16:creationId xmlns:a16="http://schemas.microsoft.com/office/drawing/2014/main" id="{B291F6FC-6A7C-4A6F-8308-BB0E53999E44}"/>
              </a:ext>
            </a:extLst>
          </p:cNvPr>
          <p:cNvSpPr>
            <a:spLocks noGrp="1"/>
          </p:cNvSpPr>
          <p:nvPr>
            <p:ph type="ftr" sz="quarter" idx="11"/>
          </p:nvPr>
        </p:nvSpPr>
        <p:spPr/>
        <p:txBody>
          <a:bodyPr/>
          <a:lstStyle/>
          <a:p>
            <a:r>
              <a:rPr lang="en-US"/>
              <a:t>May 6, 2019 Business Meeting</a:t>
            </a:r>
          </a:p>
        </p:txBody>
      </p:sp>
      <p:sp>
        <p:nvSpPr>
          <p:cNvPr id="6" name="Slide Number Placeholder 5">
            <a:extLst>
              <a:ext uri="{FF2B5EF4-FFF2-40B4-BE49-F238E27FC236}">
                <a16:creationId xmlns:a16="http://schemas.microsoft.com/office/drawing/2014/main" id="{D15AA819-5640-4C05-866E-1E631F3348A2}"/>
              </a:ext>
            </a:extLst>
          </p:cNvPr>
          <p:cNvSpPr>
            <a:spLocks noGrp="1"/>
          </p:cNvSpPr>
          <p:nvPr>
            <p:ph type="sldNum" sz="quarter" idx="12"/>
          </p:nvPr>
        </p:nvSpPr>
        <p:spPr/>
        <p:txBody>
          <a:bodyPr/>
          <a:lstStyle/>
          <a:p>
            <a:fld id="{8E26CCCC-7A83-4FAD-9187-904D700669BD}" type="slidenum">
              <a:rPr lang="en-US" smtClean="0"/>
              <a:t>‹#›</a:t>
            </a:fld>
            <a:endParaRPr lang="en-US"/>
          </a:p>
        </p:txBody>
      </p:sp>
    </p:spTree>
    <p:extLst>
      <p:ext uri="{BB962C8B-B14F-4D97-AF65-F5344CB8AC3E}">
        <p14:creationId xmlns:p14="http://schemas.microsoft.com/office/powerpoint/2010/main" val="2873301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0373A9E-2E4A-4365-9940-A2EA44AFA96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DD2EEBB-34C5-49A4-83E6-BC685EFC5CE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429F8E-4DD5-473C-B257-FE6FD39BD175}"/>
              </a:ext>
            </a:extLst>
          </p:cNvPr>
          <p:cNvSpPr>
            <a:spLocks noGrp="1"/>
          </p:cNvSpPr>
          <p:nvPr>
            <p:ph type="dt" sz="half" idx="10"/>
          </p:nvPr>
        </p:nvSpPr>
        <p:spPr/>
        <p:txBody>
          <a:bodyPr/>
          <a:lstStyle/>
          <a:p>
            <a:fld id="{B288AFE7-3898-447F-90EF-CDAD91A8AC4B}" type="datetime1">
              <a:rPr lang="en-US" smtClean="0"/>
              <a:t>11/8/2019</a:t>
            </a:fld>
            <a:endParaRPr lang="en-US"/>
          </a:p>
        </p:txBody>
      </p:sp>
      <p:sp>
        <p:nvSpPr>
          <p:cNvPr id="5" name="Footer Placeholder 4">
            <a:extLst>
              <a:ext uri="{FF2B5EF4-FFF2-40B4-BE49-F238E27FC236}">
                <a16:creationId xmlns:a16="http://schemas.microsoft.com/office/drawing/2014/main" id="{CE9BE56C-AE9E-4D23-98A3-99681BD119AB}"/>
              </a:ext>
            </a:extLst>
          </p:cNvPr>
          <p:cNvSpPr>
            <a:spLocks noGrp="1"/>
          </p:cNvSpPr>
          <p:nvPr>
            <p:ph type="ftr" sz="quarter" idx="11"/>
          </p:nvPr>
        </p:nvSpPr>
        <p:spPr/>
        <p:txBody>
          <a:bodyPr/>
          <a:lstStyle/>
          <a:p>
            <a:r>
              <a:rPr lang="en-US"/>
              <a:t>May 6, 2019 Business Meeting</a:t>
            </a:r>
          </a:p>
        </p:txBody>
      </p:sp>
      <p:sp>
        <p:nvSpPr>
          <p:cNvPr id="6" name="Slide Number Placeholder 5">
            <a:extLst>
              <a:ext uri="{FF2B5EF4-FFF2-40B4-BE49-F238E27FC236}">
                <a16:creationId xmlns:a16="http://schemas.microsoft.com/office/drawing/2014/main" id="{D2F587B4-3B51-49D5-BDAD-75DB38DA545C}"/>
              </a:ext>
            </a:extLst>
          </p:cNvPr>
          <p:cNvSpPr>
            <a:spLocks noGrp="1"/>
          </p:cNvSpPr>
          <p:nvPr>
            <p:ph type="sldNum" sz="quarter" idx="12"/>
          </p:nvPr>
        </p:nvSpPr>
        <p:spPr/>
        <p:txBody>
          <a:bodyPr/>
          <a:lstStyle/>
          <a:p>
            <a:fld id="{8E26CCCC-7A83-4FAD-9187-904D700669BD}" type="slidenum">
              <a:rPr lang="en-US" smtClean="0"/>
              <a:t>‹#›</a:t>
            </a:fld>
            <a:endParaRPr lang="en-US"/>
          </a:p>
        </p:txBody>
      </p:sp>
    </p:spTree>
    <p:extLst>
      <p:ext uri="{BB962C8B-B14F-4D97-AF65-F5344CB8AC3E}">
        <p14:creationId xmlns:p14="http://schemas.microsoft.com/office/powerpoint/2010/main" val="2916202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D813B-A318-4D15-B5AC-E83205FD0A8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455FE72-9276-4179-A116-CAFE4679539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6CF993-76EC-4DB6-BED5-86F9A111A149}"/>
              </a:ext>
            </a:extLst>
          </p:cNvPr>
          <p:cNvSpPr>
            <a:spLocks noGrp="1"/>
          </p:cNvSpPr>
          <p:nvPr>
            <p:ph type="dt" sz="half" idx="10"/>
          </p:nvPr>
        </p:nvSpPr>
        <p:spPr/>
        <p:txBody>
          <a:bodyPr/>
          <a:lstStyle/>
          <a:p>
            <a:fld id="{79973127-A496-4F09-929A-FB57A0193560}" type="datetime1">
              <a:rPr lang="en-US" smtClean="0"/>
              <a:t>11/8/2019</a:t>
            </a:fld>
            <a:endParaRPr lang="en-US"/>
          </a:p>
        </p:txBody>
      </p:sp>
      <p:sp>
        <p:nvSpPr>
          <p:cNvPr id="5" name="Footer Placeholder 4">
            <a:extLst>
              <a:ext uri="{FF2B5EF4-FFF2-40B4-BE49-F238E27FC236}">
                <a16:creationId xmlns:a16="http://schemas.microsoft.com/office/drawing/2014/main" id="{293FE9EA-640A-4348-87D9-A140DFF477AC}"/>
              </a:ext>
            </a:extLst>
          </p:cNvPr>
          <p:cNvSpPr>
            <a:spLocks noGrp="1"/>
          </p:cNvSpPr>
          <p:nvPr>
            <p:ph type="ftr" sz="quarter" idx="11"/>
          </p:nvPr>
        </p:nvSpPr>
        <p:spPr/>
        <p:txBody>
          <a:bodyPr/>
          <a:lstStyle/>
          <a:p>
            <a:r>
              <a:rPr lang="en-US"/>
              <a:t>May 6, 2019 Business Meeting</a:t>
            </a:r>
          </a:p>
        </p:txBody>
      </p:sp>
      <p:sp>
        <p:nvSpPr>
          <p:cNvPr id="6" name="Slide Number Placeholder 5">
            <a:extLst>
              <a:ext uri="{FF2B5EF4-FFF2-40B4-BE49-F238E27FC236}">
                <a16:creationId xmlns:a16="http://schemas.microsoft.com/office/drawing/2014/main" id="{E9D40702-33EF-424D-8AAA-BCA893112FC9}"/>
              </a:ext>
            </a:extLst>
          </p:cNvPr>
          <p:cNvSpPr>
            <a:spLocks noGrp="1"/>
          </p:cNvSpPr>
          <p:nvPr>
            <p:ph type="sldNum" sz="quarter" idx="12"/>
          </p:nvPr>
        </p:nvSpPr>
        <p:spPr/>
        <p:txBody>
          <a:bodyPr/>
          <a:lstStyle/>
          <a:p>
            <a:fld id="{8E26CCCC-7A83-4FAD-9187-904D700669BD}" type="slidenum">
              <a:rPr lang="en-US" smtClean="0"/>
              <a:t>‹#›</a:t>
            </a:fld>
            <a:endParaRPr lang="en-US"/>
          </a:p>
        </p:txBody>
      </p:sp>
    </p:spTree>
    <p:extLst>
      <p:ext uri="{BB962C8B-B14F-4D97-AF65-F5344CB8AC3E}">
        <p14:creationId xmlns:p14="http://schemas.microsoft.com/office/powerpoint/2010/main" val="3056289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09FEF-E79F-4DF5-8C5B-D926C99634A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60B3700-8FE1-4CBB-8E2B-9D923A2D084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1EBBED7-64BE-499D-B341-962A4B312B66}"/>
              </a:ext>
            </a:extLst>
          </p:cNvPr>
          <p:cNvSpPr>
            <a:spLocks noGrp="1"/>
          </p:cNvSpPr>
          <p:nvPr>
            <p:ph type="dt" sz="half" idx="10"/>
          </p:nvPr>
        </p:nvSpPr>
        <p:spPr/>
        <p:txBody>
          <a:bodyPr/>
          <a:lstStyle/>
          <a:p>
            <a:fld id="{994F1D7F-E599-4E67-92A3-C020903B11AB}" type="datetime1">
              <a:rPr lang="en-US" smtClean="0"/>
              <a:t>11/8/2019</a:t>
            </a:fld>
            <a:endParaRPr lang="en-US"/>
          </a:p>
        </p:txBody>
      </p:sp>
      <p:sp>
        <p:nvSpPr>
          <p:cNvPr id="5" name="Footer Placeholder 4">
            <a:extLst>
              <a:ext uri="{FF2B5EF4-FFF2-40B4-BE49-F238E27FC236}">
                <a16:creationId xmlns:a16="http://schemas.microsoft.com/office/drawing/2014/main" id="{40C51A11-6A7D-449A-B806-18909FD36B64}"/>
              </a:ext>
            </a:extLst>
          </p:cNvPr>
          <p:cNvSpPr>
            <a:spLocks noGrp="1"/>
          </p:cNvSpPr>
          <p:nvPr>
            <p:ph type="ftr" sz="quarter" idx="11"/>
          </p:nvPr>
        </p:nvSpPr>
        <p:spPr/>
        <p:txBody>
          <a:bodyPr/>
          <a:lstStyle/>
          <a:p>
            <a:r>
              <a:rPr lang="en-US"/>
              <a:t>May 6, 2019 Business Meeting</a:t>
            </a:r>
          </a:p>
        </p:txBody>
      </p:sp>
      <p:sp>
        <p:nvSpPr>
          <p:cNvPr id="6" name="Slide Number Placeholder 5">
            <a:extLst>
              <a:ext uri="{FF2B5EF4-FFF2-40B4-BE49-F238E27FC236}">
                <a16:creationId xmlns:a16="http://schemas.microsoft.com/office/drawing/2014/main" id="{F7BA4402-DF58-4FAE-93B2-B01089AD01B4}"/>
              </a:ext>
            </a:extLst>
          </p:cNvPr>
          <p:cNvSpPr>
            <a:spLocks noGrp="1"/>
          </p:cNvSpPr>
          <p:nvPr>
            <p:ph type="sldNum" sz="quarter" idx="12"/>
          </p:nvPr>
        </p:nvSpPr>
        <p:spPr/>
        <p:txBody>
          <a:bodyPr/>
          <a:lstStyle/>
          <a:p>
            <a:fld id="{8E26CCCC-7A83-4FAD-9187-904D700669BD}" type="slidenum">
              <a:rPr lang="en-US" smtClean="0"/>
              <a:t>‹#›</a:t>
            </a:fld>
            <a:endParaRPr lang="en-US"/>
          </a:p>
        </p:txBody>
      </p:sp>
    </p:spTree>
    <p:extLst>
      <p:ext uri="{BB962C8B-B14F-4D97-AF65-F5344CB8AC3E}">
        <p14:creationId xmlns:p14="http://schemas.microsoft.com/office/powerpoint/2010/main" val="309780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A4CE5-CD42-43EE-ABE5-BAA65C19DF2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754276E-C718-4038-A42B-793007E1DC9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476EE3F-788A-44CE-8323-09B122D0B55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8DE4B6F-9B2B-4884-B3B4-73973CBD08FA}"/>
              </a:ext>
            </a:extLst>
          </p:cNvPr>
          <p:cNvSpPr>
            <a:spLocks noGrp="1"/>
          </p:cNvSpPr>
          <p:nvPr>
            <p:ph type="dt" sz="half" idx="10"/>
          </p:nvPr>
        </p:nvSpPr>
        <p:spPr/>
        <p:txBody>
          <a:bodyPr/>
          <a:lstStyle/>
          <a:p>
            <a:fld id="{17C98075-6ED2-44B5-A1C8-ABD3ADCD0EC2}" type="datetime1">
              <a:rPr lang="en-US" smtClean="0"/>
              <a:t>11/8/2019</a:t>
            </a:fld>
            <a:endParaRPr lang="en-US"/>
          </a:p>
        </p:txBody>
      </p:sp>
      <p:sp>
        <p:nvSpPr>
          <p:cNvPr id="6" name="Footer Placeholder 5">
            <a:extLst>
              <a:ext uri="{FF2B5EF4-FFF2-40B4-BE49-F238E27FC236}">
                <a16:creationId xmlns:a16="http://schemas.microsoft.com/office/drawing/2014/main" id="{BD1A2891-7B37-409E-B1CC-D13523A7BD14}"/>
              </a:ext>
            </a:extLst>
          </p:cNvPr>
          <p:cNvSpPr>
            <a:spLocks noGrp="1"/>
          </p:cNvSpPr>
          <p:nvPr>
            <p:ph type="ftr" sz="quarter" idx="11"/>
          </p:nvPr>
        </p:nvSpPr>
        <p:spPr/>
        <p:txBody>
          <a:bodyPr/>
          <a:lstStyle/>
          <a:p>
            <a:r>
              <a:rPr lang="en-US"/>
              <a:t>May 6, 2019 Business Meeting</a:t>
            </a:r>
          </a:p>
        </p:txBody>
      </p:sp>
      <p:sp>
        <p:nvSpPr>
          <p:cNvPr id="7" name="Slide Number Placeholder 6">
            <a:extLst>
              <a:ext uri="{FF2B5EF4-FFF2-40B4-BE49-F238E27FC236}">
                <a16:creationId xmlns:a16="http://schemas.microsoft.com/office/drawing/2014/main" id="{B18158B1-6B7D-44C7-9DFD-854D9E6E783F}"/>
              </a:ext>
            </a:extLst>
          </p:cNvPr>
          <p:cNvSpPr>
            <a:spLocks noGrp="1"/>
          </p:cNvSpPr>
          <p:nvPr>
            <p:ph type="sldNum" sz="quarter" idx="12"/>
          </p:nvPr>
        </p:nvSpPr>
        <p:spPr/>
        <p:txBody>
          <a:bodyPr/>
          <a:lstStyle/>
          <a:p>
            <a:fld id="{8E26CCCC-7A83-4FAD-9187-904D700669BD}" type="slidenum">
              <a:rPr lang="en-US" smtClean="0"/>
              <a:t>‹#›</a:t>
            </a:fld>
            <a:endParaRPr lang="en-US"/>
          </a:p>
        </p:txBody>
      </p:sp>
    </p:spTree>
    <p:extLst>
      <p:ext uri="{BB962C8B-B14F-4D97-AF65-F5344CB8AC3E}">
        <p14:creationId xmlns:p14="http://schemas.microsoft.com/office/powerpoint/2010/main" val="344706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32D46-F184-4BD3-A4EC-D3A0FF1A80C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ECE57F6-FD11-4047-8DAE-A4090D01F1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A9C4FDD-F9E1-409C-8CB5-5B70A86FDFA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9A3E4D0-6040-434B-A72E-000951BC1E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8F7A967-CC49-4AED-9691-B4E76C4E388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7F252DF-6AF1-44AC-8BD1-896E9DE86925}"/>
              </a:ext>
            </a:extLst>
          </p:cNvPr>
          <p:cNvSpPr>
            <a:spLocks noGrp="1"/>
          </p:cNvSpPr>
          <p:nvPr>
            <p:ph type="dt" sz="half" idx="10"/>
          </p:nvPr>
        </p:nvSpPr>
        <p:spPr/>
        <p:txBody>
          <a:bodyPr/>
          <a:lstStyle/>
          <a:p>
            <a:fld id="{2CCE5C50-AF2F-4C7B-883E-107B9E78473F}" type="datetime1">
              <a:rPr lang="en-US" smtClean="0"/>
              <a:t>11/8/2019</a:t>
            </a:fld>
            <a:endParaRPr lang="en-US"/>
          </a:p>
        </p:txBody>
      </p:sp>
      <p:sp>
        <p:nvSpPr>
          <p:cNvPr id="8" name="Footer Placeholder 7">
            <a:extLst>
              <a:ext uri="{FF2B5EF4-FFF2-40B4-BE49-F238E27FC236}">
                <a16:creationId xmlns:a16="http://schemas.microsoft.com/office/drawing/2014/main" id="{A2BFFCD7-D71B-4533-AE56-6BB6AD178C18}"/>
              </a:ext>
            </a:extLst>
          </p:cNvPr>
          <p:cNvSpPr>
            <a:spLocks noGrp="1"/>
          </p:cNvSpPr>
          <p:nvPr>
            <p:ph type="ftr" sz="quarter" idx="11"/>
          </p:nvPr>
        </p:nvSpPr>
        <p:spPr/>
        <p:txBody>
          <a:bodyPr/>
          <a:lstStyle/>
          <a:p>
            <a:r>
              <a:rPr lang="en-US"/>
              <a:t>May 6, 2019 Business Meeting</a:t>
            </a:r>
          </a:p>
        </p:txBody>
      </p:sp>
      <p:sp>
        <p:nvSpPr>
          <p:cNvPr id="9" name="Slide Number Placeholder 8">
            <a:extLst>
              <a:ext uri="{FF2B5EF4-FFF2-40B4-BE49-F238E27FC236}">
                <a16:creationId xmlns:a16="http://schemas.microsoft.com/office/drawing/2014/main" id="{95464D25-F3D3-42DE-83B0-F36209CF3569}"/>
              </a:ext>
            </a:extLst>
          </p:cNvPr>
          <p:cNvSpPr>
            <a:spLocks noGrp="1"/>
          </p:cNvSpPr>
          <p:nvPr>
            <p:ph type="sldNum" sz="quarter" idx="12"/>
          </p:nvPr>
        </p:nvSpPr>
        <p:spPr/>
        <p:txBody>
          <a:bodyPr/>
          <a:lstStyle/>
          <a:p>
            <a:fld id="{8E26CCCC-7A83-4FAD-9187-904D700669BD}" type="slidenum">
              <a:rPr lang="en-US" smtClean="0"/>
              <a:t>‹#›</a:t>
            </a:fld>
            <a:endParaRPr lang="en-US"/>
          </a:p>
        </p:txBody>
      </p:sp>
    </p:spTree>
    <p:extLst>
      <p:ext uri="{BB962C8B-B14F-4D97-AF65-F5344CB8AC3E}">
        <p14:creationId xmlns:p14="http://schemas.microsoft.com/office/powerpoint/2010/main" val="3566038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AD7F8-C32B-4A68-9BCB-69E578DA255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BD3980E-2D4F-46D7-9763-D76FEDA20F67}"/>
              </a:ext>
            </a:extLst>
          </p:cNvPr>
          <p:cNvSpPr>
            <a:spLocks noGrp="1"/>
          </p:cNvSpPr>
          <p:nvPr>
            <p:ph type="dt" sz="half" idx="10"/>
          </p:nvPr>
        </p:nvSpPr>
        <p:spPr/>
        <p:txBody>
          <a:bodyPr/>
          <a:lstStyle/>
          <a:p>
            <a:fld id="{B99179A6-A981-48A0-9EB9-9B31B7D519DF}" type="datetime1">
              <a:rPr lang="en-US" smtClean="0"/>
              <a:t>11/8/2019</a:t>
            </a:fld>
            <a:endParaRPr lang="en-US"/>
          </a:p>
        </p:txBody>
      </p:sp>
      <p:sp>
        <p:nvSpPr>
          <p:cNvPr id="4" name="Footer Placeholder 3">
            <a:extLst>
              <a:ext uri="{FF2B5EF4-FFF2-40B4-BE49-F238E27FC236}">
                <a16:creationId xmlns:a16="http://schemas.microsoft.com/office/drawing/2014/main" id="{66FD1C12-F30C-4F86-85DD-B4E1A8C5FEF2}"/>
              </a:ext>
            </a:extLst>
          </p:cNvPr>
          <p:cNvSpPr>
            <a:spLocks noGrp="1"/>
          </p:cNvSpPr>
          <p:nvPr>
            <p:ph type="ftr" sz="quarter" idx="11"/>
          </p:nvPr>
        </p:nvSpPr>
        <p:spPr/>
        <p:txBody>
          <a:bodyPr/>
          <a:lstStyle/>
          <a:p>
            <a:r>
              <a:rPr lang="en-US"/>
              <a:t>May 6, 2019 Business Meeting</a:t>
            </a:r>
          </a:p>
        </p:txBody>
      </p:sp>
      <p:sp>
        <p:nvSpPr>
          <p:cNvPr id="5" name="Slide Number Placeholder 4">
            <a:extLst>
              <a:ext uri="{FF2B5EF4-FFF2-40B4-BE49-F238E27FC236}">
                <a16:creationId xmlns:a16="http://schemas.microsoft.com/office/drawing/2014/main" id="{6E554232-2E1B-483A-96B4-1AC9887DF633}"/>
              </a:ext>
            </a:extLst>
          </p:cNvPr>
          <p:cNvSpPr>
            <a:spLocks noGrp="1"/>
          </p:cNvSpPr>
          <p:nvPr>
            <p:ph type="sldNum" sz="quarter" idx="12"/>
          </p:nvPr>
        </p:nvSpPr>
        <p:spPr/>
        <p:txBody>
          <a:bodyPr/>
          <a:lstStyle/>
          <a:p>
            <a:fld id="{8E26CCCC-7A83-4FAD-9187-904D700669BD}" type="slidenum">
              <a:rPr lang="en-US" smtClean="0"/>
              <a:t>‹#›</a:t>
            </a:fld>
            <a:endParaRPr lang="en-US"/>
          </a:p>
        </p:txBody>
      </p:sp>
    </p:spTree>
    <p:extLst>
      <p:ext uri="{BB962C8B-B14F-4D97-AF65-F5344CB8AC3E}">
        <p14:creationId xmlns:p14="http://schemas.microsoft.com/office/powerpoint/2010/main" val="18104636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7C942C5-37D9-40EF-98AD-7A60E91758E0}"/>
              </a:ext>
            </a:extLst>
          </p:cNvPr>
          <p:cNvSpPr>
            <a:spLocks noGrp="1"/>
          </p:cNvSpPr>
          <p:nvPr>
            <p:ph type="dt" sz="half" idx="10"/>
          </p:nvPr>
        </p:nvSpPr>
        <p:spPr/>
        <p:txBody>
          <a:bodyPr/>
          <a:lstStyle/>
          <a:p>
            <a:fld id="{E7E7B968-4E42-4201-88CC-5767D4DD93E4}" type="datetime1">
              <a:rPr lang="en-US" smtClean="0"/>
              <a:t>11/8/2019</a:t>
            </a:fld>
            <a:endParaRPr lang="en-US"/>
          </a:p>
        </p:txBody>
      </p:sp>
      <p:sp>
        <p:nvSpPr>
          <p:cNvPr id="3" name="Footer Placeholder 2">
            <a:extLst>
              <a:ext uri="{FF2B5EF4-FFF2-40B4-BE49-F238E27FC236}">
                <a16:creationId xmlns:a16="http://schemas.microsoft.com/office/drawing/2014/main" id="{BD54B1A7-AC0A-4297-AF77-D1B6F6D0D719}"/>
              </a:ext>
            </a:extLst>
          </p:cNvPr>
          <p:cNvSpPr>
            <a:spLocks noGrp="1"/>
          </p:cNvSpPr>
          <p:nvPr>
            <p:ph type="ftr" sz="quarter" idx="11"/>
          </p:nvPr>
        </p:nvSpPr>
        <p:spPr/>
        <p:txBody>
          <a:bodyPr/>
          <a:lstStyle/>
          <a:p>
            <a:r>
              <a:rPr lang="en-US"/>
              <a:t>May 6, 2019 Business Meeting</a:t>
            </a:r>
          </a:p>
        </p:txBody>
      </p:sp>
      <p:sp>
        <p:nvSpPr>
          <p:cNvPr id="4" name="Slide Number Placeholder 3">
            <a:extLst>
              <a:ext uri="{FF2B5EF4-FFF2-40B4-BE49-F238E27FC236}">
                <a16:creationId xmlns:a16="http://schemas.microsoft.com/office/drawing/2014/main" id="{430B2962-9712-4BE1-A76D-ECE18D5C9A2E}"/>
              </a:ext>
            </a:extLst>
          </p:cNvPr>
          <p:cNvSpPr>
            <a:spLocks noGrp="1"/>
          </p:cNvSpPr>
          <p:nvPr>
            <p:ph type="sldNum" sz="quarter" idx="12"/>
          </p:nvPr>
        </p:nvSpPr>
        <p:spPr/>
        <p:txBody>
          <a:bodyPr/>
          <a:lstStyle/>
          <a:p>
            <a:fld id="{8E26CCCC-7A83-4FAD-9187-904D700669BD}" type="slidenum">
              <a:rPr lang="en-US" smtClean="0"/>
              <a:t>‹#›</a:t>
            </a:fld>
            <a:endParaRPr lang="en-US"/>
          </a:p>
        </p:txBody>
      </p:sp>
    </p:spTree>
    <p:extLst>
      <p:ext uri="{BB962C8B-B14F-4D97-AF65-F5344CB8AC3E}">
        <p14:creationId xmlns:p14="http://schemas.microsoft.com/office/powerpoint/2010/main" val="2966468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0C40F-C1AC-4D29-A612-F3D20BFA63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C53FF61-D0CF-4FD0-8E50-0ED70834EE1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C3DD809-7B1C-4672-B446-ED29FC34B1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D3F709E-281A-4D4C-A6F8-09272043CEB3}"/>
              </a:ext>
            </a:extLst>
          </p:cNvPr>
          <p:cNvSpPr>
            <a:spLocks noGrp="1"/>
          </p:cNvSpPr>
          <p:nvPr>
            <p:ph type="dt" sz="half" idx="10"/>
          </p:nvPr>
        </p:nvSpPr>
        <p:spPr/>
        <p:txBody>
          <a:bodyPr/>
          <a:lstStyle/>
          <a:p>
            <a:fld id="{CD37922B-F240-44CC-8A42-CB81C90A0407}" type="datetime1">
              <a:rPr lang="en-US" smtClean="0"/>
              <a:t>11/8/2019</a:t>
            </a:fld>
            <a:endParaRPr lang="en-US"/>
          </a:p>
        </p:txBody>
      </p:sp>
      <p:sp>
        <p:nvSpPr>
          <p:cNvPr id="6" name="Footer Placeholder 5">
            <a:extLst>
              <a:ext uri="{FF2B5EF4-FFF2-40B4-BE49-F238E27FC236}">
                <a16:creationId xmlns:a16="http://schemas.microsoft.com/office/drawing/2014/main" id="{887C87A1-1C63-45C6-9C22-5BAA34B2F452}"/>
              </a:ext>
            </a:extLst>
          </p:cNvPr>
          <p:cNvSpPr>
            <a:spLocks noGrp="1"/>
          </p:cNvSpPr>
          <p:nvPr>
            <p:ph type="ftr" sz="quarter" idx="11"/>
          </p:nvPr>
        </p:nvSpPr>
        <p:spPr/>
        <p:txBody>
          <a:bodyPr/>
          <a:lstStyle/>
          <a:p>
            <a:r>
              <a:rPr lang="en-US"/>
              <a:t>May 6, 2019 Business Meeting</a:t>
            </a:r>
          </a:p>
        </p:txBody>
      </p:sp>
      <p:sp>
        <p:nvSpPr>
          <p:cNvPr id="7" name="Slide Number Placeholder 6">
            <a:extLst>
              <a:ext uri="{FF2B5EF4-FFF2-40B4-BE49-F238E27FC236}">
                <a16:creationId xmlns:a16="http://schemas.microsoft.com/office/drawing/2014/main" id="{46C9D5C9-E8C9-43FC-A00B-188EED2A8299}"/>
              </a:ext>
            </a:extLst>
          </p:cNvPr>
          <p:cNvSpPr>
            <a:spLocks noGrp="1"/>
          </p:cNvSpPr>
          <p:nvPr>
            <p:ph type="sldNum" sz="quarter" idx="12"/>
          </p:nvPr>
        </p:nvSpPr>
        <p:spPr/>
        <p:txBody>
          <a:bodyPr/>
          <a:lstStyle/>
          <a:p>
            <a:fld id="{8E26CCCC-7A83-4FAD-9187-904D700669BD}" type="slidenum">
              <a:rPr lang="en-US" smtClean="0"/>
              <a:t>‹#›</a:t>
            </a:fld>
            <a:endParaRPr lang="en-US"/>
          </a:p>
        </p:txBody>
      </p:sp>
    </p:spTree>
    <p:extLst>
      <p:ext uri="{BB962C8B-B14F-4D97-AF65-F5344CB8AC3E}">
        <p14:creationId xmlns:p14="http://schemas.microsoft.com/office/powerpoint/2010/main" val="2483665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D272A-2E46-4718-8964-EAF05ABDC35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2B512C5-2EC9-4807-83BC-079A6DBD3A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BD9CFEC-FB11-4ED6-85FE-244E073A60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40D3532-27E3-4B14-8AC6-A7C792C6A29E}"/>
              </a:ext>
            </a:extLst>
          </p:cNvPr>
          <p:cNvSpPr>
            <a:spLocks noGrp="1"/>
          </p:cNvSpPr>
          <p:nvPr>
            <p:ph type="dt" sz="half" idx="10"/>
          </p:nvPr>
        </p:nvSpPr>
        <p:spPr/>
        <p:txBody>
          <a:bodyPr/>
          <a:lstStyle/>
          <a:p>
            <a:fld id="{4D5FD9E7-8A81-4FAD-8B01-FFBBE8EB4395}" type="datetime1">
              <a:rPr lang="en-US" smtClean="0"/>
              <a:t>11/8/2019</a:t>
            </a:fld>
            <a:endParaRPr lang="en-US"/>
          </a:p>
        </p:txBody>
      </p:sp>
      <p:sp>
        <p:nvSpPr>
          <p:cNvPr id="6" name="Footer Placeholder 5">
            <a:extLst>
              <a:ext uri="{FF2B5EF4-FFF2-40B4-BE49-F238E27FC236}">
                <a16:creationId xmlns:a16="http://schemas.microsoft.com/office/drawing/2014/main" id="{411275D9-7FEA-47E0-93A8-2F554CF08105}"/>
              </a:ext>
            </a:extLst>
          </p:cNvPr>
          <p:cNvSpPr>
            <a:spLocks noGrp="1"/>
          </p:cNvSpPr>
          <p:nvPr>
            <p:ph type="ftr" sz="quarter" idx="11"/>
          </p:nvPr>
        </p:nvSpPr>
        <p:spPr/>
        <p:txBody>
          <a:bodyPr/>
          <a:lstStyle/>
          <a:p>
            <a:r>
              <a:rPr lang="en-US"/>
              <a:t>May 6, 2019 Business Meeting</a:t>
            </a:r>
          </a:p>
        </p:txBody>
      </p:sp>
      <p:sp>
        <p:nvSpPr>
          <p:cNvPr id="7" name="Slide Number Placeholder 6">
            <a:extLst>
              <a:ext uri="{FF2B5EF4-FFF2-40B4-BE49-F238E27FC236}">
                <a16:creationId xmlns:a16="http://schemas.microsoft.com/office/drawing/2014/main" id="{0B92A6B6-0067-4BBF-8B9F-45E8AA3CD66D}"/>
              </a:ext>
            </a:extLst>
          </p:cNvPr>
          <p:cNvSpPr>
            <a:spLocks noGrp="1"/>
          </p:cNvSpPr>
          <p:nvPr>
            <p:ph type="sldNum" sz="quarter" idx="12"/>
          </p:nvPr>
        </p:nvSpPr>
        <p:spPr/>
        <p:txBody>
          <a:bodyPr/>
          <a:lstStyle/>
          <a:p>
            <a:fld id="{8E26CCCC-7A83-4FAD-9187-904D700669BD}" type="slidenum">
              <a:rPr lang="en-US" smtClean="0"/>
              <a:t>‹#›</a:t>
            </a:fld>
            <a:endParaRPr lang="en-US"/>
          </a:p>
        </p:txBody>
      </p:sp>
    </p:spTree>
    <p:extLst>
      <p:ext uri="{BB962C8B-B14F-4D97-AF65-F5344CB8AC3E}">
        <p14:creationId xmlns:p14="http://schemas.microsoft.com/office/powerpoint/2010/main" val="2386699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61BC013-D7D0-4005-8888-C5274EC41A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68CD25A-A69C-4917-9DAF-ECB33E959A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DC9B25-F0DE-4D87-8221-54419B78F91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4632D0-2F9E-4DAC-8B0B-7DC2D300D191}" type="datetime1">
              <a:rPr lang="en-US" smtClean="0"/>
              <a:t>11/8/2019</a:t>
            </a:fld>
            <a:endParaRPr lang="en-US"/>
          </a:p>
        </p:txBody>
      </p:sp>
      <p:sp>
        <p:nvSpPr>
          <p:cNvPr id="5" name="Footer Placeholder 4">
            <a:extLst>
              <a:ext uri="{FF2B5EF4-FFF2-40B4-BE49-F238E27FC236}">
                <a16:creationId xmlns:a16="http://schemas.microsoft.com/office/drawing/2014/main" id="{7BC9FFAB-63BF-4B3E-9ED3-E158517634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May 6, 2019 Business Meeting</a:t>
            </a:r>
          </a:p>
        </p:txBody>
      </p:sp>
      <p:sp>
        <p:nvSpPr>
          <p:cNvPr id="6" name="Slide Number Placeholder 5">
            <a:extLst>
              <a:ext uri="{FF2B5EF4-FFF2-40B4-BE49-F238E27FC236}">
                <a16:creationId xmlns:a16="http://schemas.microsoft.com/office/drawing/2014/main" id="{348FC01C-49EA-4B78-9BA5-485401128A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26CCCC-7A83-4FAD-9187-904D700669BD}" type="slidenum">
              <a:rPr lang="en-US" smtClean="0"/>
              <a:t>‹#›</a:t>
            </a:fld>
            <a:endParaRPr lang="en-US"/>
          </a:p>
        </p:txBody>
      </p:sp>
    </p:spTree>
    <p:extLst>
      <p:ext uri="{BB962C8B-B14F-4D97-AF65-F5344CB8AC3E}">
        <p14:creationId xmlns:p14="http://schemas.microsoft.com/office/powerpoint/2010/main" val="23437439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10.vml"/><Relationship Id="rId5" Type="http://schemas.openxmlformats.org/officeDocument/2006/relationships/image" Target="../media/image2.wmf"/><Relationship Id="rId4" Type="http://schemas.openxmlformats.org/officeDocument/2006/relationships/oleObject" Target="../embeddings/oleObject6.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11.vml"/><Relationship Id="rId5" Type="http://schemas.openxmlformats.org/officeDocument/2006/relationships/image" Target="../media/image2.wmf"/><Relationship Id="rId4" Type="http://schemas.openxmlformats.org/officeDocument/2006/relationships/oleObject" Target="../embeddings/oleObject7.bin"/></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2.bin"/></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2.wmf"/><Relationship Id="rId4" Type="http://schemas.openxmlformats.org/officeDocument/2006/relationships/oleObject" Target="../embeddings/oleObject3.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2.wmf"/><Relationship Id="rId4" Type="http://schemas.openxmlformats.org/officeDocument/2006/relationships/oleObject" Target="../embeddings/oleObject3.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hyperlink" Target="https://server.math.umanitoba.ca/~craigen/manitobamathletics/mmc/index.html" TargetMode="External"/><Relationship Id="rId5" Type="http://schemas.openxmlformats.org/officeDocument/2006/relationships/image" Target="../media/image2.wmf"/><Relationship Id="rId4" Type="http://schemas.openxmlformats.org/officeDocument/2006/relationships/oleObject" Target="../embeddings/oleObject3.bin"/></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2.wmf"/></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2.wmf"/><Relationship Id="rId4" Type="http://schemas.openxmlformats.org/officeDocument/2006/relationships/oleObject" Target="../embeddings/oleObject5.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2.wmf"/><Relationship Id="rId4" Type="http://schemas.openxmlformats.org/officeDocument/2006/relationships/oleObject" Target="../embeddings/oleObject5.bin"/></Relationships>
</file>

<file path=ppt/slides/_rels/slide9.xml.rels><?xml version="1.0" encoding="UTF-8" standalone="yes"?>
<Relationships xmlns="http://schemas.openxmlformats.org/package/2006/relationships"><Relationship Id="rId3" Type="http://schemas.openxmlformats.org/officeDocument/2006/relationships/hyperlink" Target="mailto:Gordon.Yestrau@gwl.ca" TargetMode="External"/><Relationship Id="rId2" Type="http://schemas.openxmlformats.org/officeDocument/2006/relationships/slideLayout" Target="../slideLayouts/slideLayout1.xml"/><Relationship Id="rId1" Type="http://schemas.openxmlformats.org/officeDocument/2006/relationships/vmlDrawing" Target="../drawings/vmlDrawing9.vml"/><Relationship Id="rId6" Type="http://schemas.openxmlformats.org/officeDocument/2006/relationships/image" Target="../media/image1.wmf"/><Relationship Id="rId5" Type="http://schemas.openxmlformats.org/officeDocument/2006/relationships/oleObject" Target="../embeddings/oleObject1.bin"/><Relationship Id="rId4" Type="http://schemas.openxmlformats.org/officeDocument/2006/relationships/hyperlink" Target="mailto:JuliaGudmundson@wawanesa.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58825E1-961D-442F-A851-994A761122DE}"/>
              </a:ext>
            </a:extLst>
          </p:cNvPr>
          <p:cNvSpPr>
            <a:spLocks noGrp="1"/>
          </p:cNvSpPr>
          <p:nvPr>
            <p:ph type="subTitle" idx="1"/>
          </p:nvPr>
        </p:nvSpPr>
        <p:spPr>
          <a:xfrm>
            <a:off x="1604010" y="5869361"/>
            <a:ext cx="9144000" cy="390597"/>
          </a:xfrm>
        </p:spPr>
        <p:txBody>
          <a:bodyPr>
            <a:normAutofit fontScale="92500" lnSpcReduction="10000"/>
          </a:bodyPr>
          <a:lstStyle/>
          <a:p>
            <a:r>
              <a:rPr lang="en-CA" dirty="0"/>
              <a:t>November 12</a:t>
            </a:r>
            <a:r>
              <a:rPr lang="en-CA" baseline="30000" dirty="0"/>
              <a:t>th</a:t>
            </a:r>
            <a:r>
              <a:rPr lang="en-CA" dirty="0"/>
              <a:t>, 2019 Business Meeting</a:t>
            </a:r>
            <a:endParaRPr lang="en-US" dirty="0"/>
          </a:p>
        </p:txBody>
      </p:sp>
      <p:graphicFrame>
        <p:nvGraphicFramePr>
          <p:cNvPr id="6" name="Object 5">
            <a:extLst>
              <a:ext uri="{FF2B5EF4-FFF2-40B4-BE49-F238E27FC236}">
                <a16:creationId xmlns:a16="http://schemas.microsoft.com/office/drawing/2014/main" id="{AE4B3907-A269-4F98-933E-696C9628DAA2}"/>
              </a:ext>
            </a:extLst>
          </p:cNvPr>
          <p:cNvGraphicFramePr>
            <a:graphicFrameLocks noChangeAspect="1"/>
          </p:cNvGraphicFramePr>
          <p:nvPr>
            <p:extLst>
              <p:ext uri="{D42A27DB-BD31-4B8C-83A1-F6EECF244321}">
                <p14:modId xmlns:p14="http://schemas.microsoft.com/office/powerpoint/2010/main" val="1699400256"/>
              </p:ext>
            </p:extLst>
          </p:nvPr>
        </p:nvGraphicFramePr>
        <p:xfrm>
          <a:off x="3216275" y="392185"/>
          <a:ext cx="5759450" cy="3459163"/>
        </p:xfrm>
        <a:graphic>
          <a:graphicData uri="http://schemas.openxmlformats.org/presentationml/2006/ole">
            <mc:AlternateContent xmlns:mc="http://schemas.openxmlformats.org/markup-compatibility/2006">
              <mc:Choice xmlns:v="urn:schemas-microsoft-com:vml" Requires="v">
                <p:oleObj spid="_x0000_s1031" name="Picture" r:id="rId3" imgW="953280" imgH="572040" progId="Word.Picture.8">
                  <p:embed/>
                </p:oleObj>
              </mc:Choice>
              <mc:Fallback>
                <p:oleObj name="Picture" r:id="rId3" imgW="953280" imgH="572040" progId="Word.Picture.8">
                  <p:embed/>
                  <p:pic>
                    <p:nvPicPr>
                      <p:cNvPr id="6" name="Object 5">
                        <a:extLst>
                          <a:ext uri="{FF2B5EF4-FFF2-40B4-BE49-F238E27FC236}">
                            <a16:creationId xmlns:a16="http://schemas.microsoft.com/office/drawing/2014/main" id="{AE4B3907-A269-4F98-933E-696C9628DAA2}"/>
                          </a:ext>
                        </a:extLst>
                      </p:cNvPr>
                      <p:cNvPicPr>
                        <a:picLocks noChangeAspect="1" noChangeArrowheads="1"/>
                      </p:cNvPicPr>
                      <p:nvPr/>
                    </p:nvPicPr>
                    <p:blipFill>
                      <a:blip r:embed="rId4">
                        <a:lum bright="70000" contrast="-70000"/>
                      </a:blip>
                      <a:srcRect/>
                      <a:stretch>
                        <a:fillRect/>
                      </a:stretch>
                    </p:blipFill>
                    <p:spPr bwMode="auto">
                      <a:xfrm>
                        <a:off x="3216275" y="392185"/>
                        <a:ext cx="5759450" cy="3459163"/>
                      </a:xfrm>
                      <a:prstGeom prst="rect">
                        <a:avLst/>
                      </a:prstGeom>
                      <a:noFill/>
                      <a:extLst/>
                    </p:spPr>
                  </p:pic>
                </p:oleObj>
              </mc:Fallback>
            </mc:AlternateContent>
          </a:graphicData>
        </a:graphic>
      </p:graphicFrame>
      <p:sp>
        <p:nvSpPr>
          <p:cNvPr id="2" name="TextBox 1">
            <a:extLst>
              <a:ext uri="{FF2B5EF4-FFF2-40B4-BE49-F238E27FC236}">
                <a16:creationId xmlns:a16="http://schemas.microsoft.com/office/drawing/2014/main" id="{837C1763-2410-4B58-B373-5F708E89C97F}"/>
              </a:ext>
            </a:extLst>
          </p:cNvPr>
          <p:cNvSpPr txBox="1"/>
          <p:nvPr/>
        </p:nvSpPr>
        <p:spPr>
          <a:xfrm>
            <a:off x="754380" y="4496339"/>
            <a:ext cx="11338560" cy="923330"/>
          </a:xfrm>
          <a:prstGeom prst="rect">
            <a:avLst/>
          </a:prstGeom>
          <a:noFill/>
        </p:spPr>
        <p:txBody>
          <a:bodyPr wrap="square" rtlCol="0">
            <a:spAutoFit/>
          </a:bodyPr>
          <a:lstStyle/>
          <a:p>
            <a:r>
              <a:rPr lang="en-US" i="1" dirty="0"/>
              <a:t>The Winnipeg Actuaries’ Club (WAC) is a local association of Fellows and Associates of recognized actuarial organizations that provides its members with networking opportunities to foster members’ professional and technical growth. The WAC also supports the development of Manitobans who aspire to a career in the actuarial profession.</a:t>
            </a:r>
            <a:endParaRPr lang="en-US" dirty="0"/>
          </a:p>
        </p:txBody>
      </p:sp>
    </p:spTree>
    <p:extLst>
      <p:ext uri="{BB962C8B-B14F-4D97-AF65-F5344CB8AC3E}">
        <p14:creationId xmlns:p14="http://schemas.microsoft.com/office/powerpoint/2010/main" val="39811631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FF2B5EF4-FFF2-40B4-BE49-F238E27FC236}">
                <a16:creationId xmlns:a16="http://schemas.microsoft.com/office/drawing/2014/main" id="{829E6C82-618E-49DB-B684-0F782C16AC39}"/>
              </a:ext>
            </a:extLst>
          </p:cNvPr>
          <p:cNvGraphicFramePr>
            <a:graphicFrameLocks noChangeAspect="1"/>
          </p:cNvGraphicFramePr>
          <p:nvPr/>
        </p:nvGraphicFramePr>
        <p:xfrm>
          <a:off x="210428" y="5641103"/>
          <a:ext cx="1676738" cy="1007060"/>
        </p:xfrm>
        <a:graphic>
          <a:graphicData uri="http://schemas.openxmlformats.org/presentationml/2006/ole">
            <mc:AlternateContent xmlns:mc="http://schemas.openxmlformats.org/markup-compatibility/2006">
              <mc:Choice xmlns:v="urn:schemas-microsoft-com:vml" Requires="v">
                <p:oleObj spid="_x0000_s8198" name="Picture" r:id="rId4" imgW="953280" imgH="572040" progId="Word.Picture.8">
                  <p:embed/>
                </p:oleObj>
              </mc:Choice>
              <mc:Fallback>
                <p:oleObj name="Picture" r:id="rId4" imgW="953280" imgH="572040" progId="Word.Picture.8">
                  <p:embed/>
                  <p:pic>
                    <p:nvPicPr>
                      <p:cNvPr id="4" name="Object 3">
                        <a:extLst>
                          <a:ext uri="{FF2B5EF4-FFF2-40B4-BE49-F238E27FC236}">
                            <a16:creationId xmlns:a16="http://schemas.microsoft.com/office/drawing/2014/main" id="{829E6C82-618E-49DB-B684-0F782C16AC39}"/>
                          </a:ext>
                        </a:extLst>
                      </p:cNvPr>
                      <p:cNvPicPr>
                        <a:picLocks noChangeAspect="1" noChangeArrowheads="1"/>
                      </p:cNvPicPr>
                      <p:nvPr/>
                    </p:nvPicPr>
                    <p:blipFill>
                      <a:blip r:embed="rId5">
                        <a:lum bright="70000" contrast="-70000"/>
                        <a:extLst>
                          <a:ext uri="{28A0092B-C50C-407E-A947-70E740481C1C}">
                            <a14:useLocalDpi xmlns:a14="http://schemas.microsoft.com/office/drawing/2010/main" val="0"/>
                          </a:ext>
                        </a:extLst>
                      </a:blip>
                      <a:srcRect/>
                      <a:stretch>
                        <a:fillRect/>
                      </a:stretch>
                    </p:blipFill>
                    <p:spPr bwMode="auto">
                      <a:xfrm>
                        <a:off x="210428" y="5641103"/>
                        <a:ext cx="1676738" cy="1007060"/>
                      </a:xfrm>
                      <a:prstGeom prst="rect">
                        <a:avLst/>
                      </a:prstGeom>
                      <a:noFill/>
                    </p:spPr>
                  </p:pic>
                </p:oleObj>
              </mc:Fallback>
            </mc:AlternateContent>
          </a:graphicData>
        </a:graphic>
      </p:graphicFrame>
      <p:sp>
        <p:nvSpPr>
          <p:cNvPr id="2" name="Title 1">
            <a:extLst>
              <a:ext uri="{FF2B5EF4-FFF2-40B4-BE49-F238E27FC236}">
                <a16:creationId xmlns:a16="http://schemas.microsoft.com/office/drawing/2014/main" id="{495ECC98-63F5-4A32-89EF-5BE145D2701B}"/>
              </a:ext>
            </a:extLst>
          </p:cNvPr>
          <p:cNvSpPr>
            <a:spLocks noGrp="1"/>
          </p:cNvSpPr>
          <p:nvPr>
            <p:ph type="title"/>
          </p:nvPr>
        </p:nvSpPr>
        <p:spPr/>
        <p:txBody>
          <a:bodyPr/>
          <a:lstStyle/>
          <a:p>
            <a:r>
              <a:rPr lang="en-CA" b="1" i="1" dirty="0"/>
              <a:t>Survey Results – Items Outstanding</a:t>
            </a:r>
            <a:endParaRPr lang="en-US" b="1" i="1" dirty="0"/>
          </a:p>
        </p:txBody>
      </p:sp>
      <p:sp>
        <p:nvSpPr>
          <p:cNvPr id="3" name="Content Placeholder 2">
            <a:extLst>
              <a:ext uri="{FF2B5EF4-FFF2-40B4-BE49-F238E27FC236}">
                <a16:creationId xmlns:a16="http://schemas.microsoft.com/office/drawing/2014/main" id="{17C81E54-F0B9-4482-A8DA-232018E43545}"/>
              </a:ext>
            </a:extLst>
          </p:cNvPr>
          <p:cNvSpPr>
            <a:spLocks noGrp="1"/>
          </p:cNvSpPr>
          <p:nvPr>
            <p:ph idx="1"/>
          </p:nvPr>
        </p:nvSpPr>
        <p:spPr>
          <a:xfrm>
            <a:off x="838200" y="1690687"/>
            <a:ext cx="10515600" cy="4486275"/>
          </a:xfrm>
        </p:spPr>
        <p:txBody>
          <a:bodyPr>
            <a:normAutofit/>
          </a:bodyPr>
          <a:lstStyle/>
          <a:p>
            <a:pPr marL="0" indent="0">
              <a:buNone/>
            </a:pPr>
            <a:r>
              <a:rPr lang="en-CA" sz="2200" b="1" dirty="0"/>
              <a:t>Job Opportunity Distributions</a:t>
            </a:r>
          </a:p>
          <a:p>
            <a:pPr marL="0" indent="0">
              <a:buNone/>
            </a:pPr>
            <a:r>
              <a:rPr lang="en-CA" sz="2200" dirty="0"/>
              <a:t>Only University of Manitoba teaching opportunities are currently emailed to the WAC members.</a:t>
            </a:r>
          </a:p>
          <a:p>
            <a:pPr marL="0" indent="0">
              <a:buNone/>
            </a:pPr>
            <a:r>
              <a:rPr lang="en-CA" sz="2200" dirty="0"/>
              <a:t>The executive discussed distributing other job opportunities to membership but felt that it didn’t align with our interpretation of the WACs purpose.</a:t>
            </a:r>
          </a:p>
          <a:p>
            <a:pPr marL="0" indent="0">
              <a:buNone/>
            </a:pPr>
            <a:endParaRPr lang="en-CA" sz="2200" dirty="0"/>
          </a:p>
          <a:p>
            <a:pPr marL="0" indent="0">
              <a:buNone/>
            </a:pPr>
            <a:r>
              <a:rPr lang="en-CA" sz="2200" dirty="0"/>
              <a:t>Now that we have voted on a formal mission statement we would like to determine which distributions members would like to see. Job opportunities, University of Manitoba teaching opportunities, and volunteer opportunities are all under consideration.</a:t>
            </a:r>
          </a:p>
          <a:p>
            <a:pPr marL="0" indent="0">
              <a:buNone/>
            </a:pPr>
            <a:endParaRPr lang="en-CA" sz="2200" dirty="0"/>
          </a:p>
          <a:p>
            <a:pPr marL="0" indent="0">
              <a:buNone/>
            </a:pPr>
            <a:r>
              <a:rPr lang="en-CA" sz="2200" dirty="0"/>
              <a:t>We plan on voting on this in the near future.</a:t>
            </a:r>
          </a:p>
          <a:p>
            <a:pPr marL="0" indent="0">
              <a:buNone/>
            </a:pPr>
            <a:endParaRPr lang="en-CA" dirty="0"/>
          </a:p>
        </p:txBody>
      </p:sp>
      <p:sp>
        <p:nvSpPr>
          <p:cNvPr id="5" name="Footer Placeholder 4">
            <a:extLst>
              <a:ext uri="{FF2B5EF4-FFF2-40B4-BE49-F238E27FC236}">
                <a16:creationId xmlns:a16="http://schemas.microsoft.com/office/drawing/2014/main" id="{0F5BE264-79D0-4F5A-B42D-8EDFF40C2C24}"/>
              </a:ext>
            </a:extLst>
          </p:cNvPr>
          <p:cNvSpPr>
            <a:spLocks noGrp="1"/>
          </p:cNvSpPr>
          <p:nvPr>
            <p:ph type="ftr" sz="quarter" idx="11"/>
          </p:nvPr>
        </p:nvSpPr>
        <p:spPr/>
        <p:txBody>
          <a:bodyPr/>
          <a:lstStyle/>
          <a:p>
            <a:r>
              <a:rPr lang="en-US"/>
              <a:t>May 6, 2019 Business Meeting</a:t>
            </a:r>
            <a:endParaRPr lang="en-US" dirty="0"/>
          </a:p>
        </p:txBody>
      </p:sp>
      <p:sp>
        <p:nvSpPr>
          <p:cNvPr id="6" name="Slide Number Placeholder 5">
            <a:extLst>
              <a:ext uri="{FF2B5EF4-FFF2-40B4-BE49-F238E27FC236}">
                <a16:creationId xmlns:a16="http://schemas.microsoft.com/office/drawing/2014/main" id="{33BDD126-16CA-4110-B61F-860A18C705E6}"/>
              </a:ext>
            </a:extLst>
          </p:cNvPr>
          <p:cNvSpPr>
            <a:spLocks noGrp="1"/>
          </p:cNvSpPr>
          <p:nvPr>
            <p:ph type="sldNum" sz="quarter" idx="12"/>
          </p:nvPr>
        </p:nvSpPr>
        <p:spPr/>
        <p:txBody>
          <a:bodyPr/>
          <a:lstStyle/>
          <a:p>
            <a:fld id="{8E26CCCC-7A83-4FAD-9187-904D700669BD}" type="slidenum">
              <a:rPr lang="en-US" smtClean="0"/>
              <a:t>10</a:t>
            </a:fld>
            <a:endParaRPr lang="en-US"/>
          </a:p>
        </p:txBody>
      </p:sp>
    </p:spTree>
    <p:extLst>
      <p:ext uri="{BB962C8B-B14F-4D97-AF65-F5344CB8AC3E}">
        <p14:creationId xmlns:p14="http://schemas.microsoft.com/office/powerpoint/2010/main" val="12437137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FF2B5EF4-FFF2-40B4-BE49-F238E27FC236}">
                <a16:creationId xmlns:a16="http://schemas.microsoft.com/office/drawing/2014/main" id="{829E6C82-618E-49DB-B684-0F782C16AC39}"/>
              </a:ext>
            </a:extLst>
          </p:cNvPr>
          <p:cNvGraphicFramePr>
            <a:graphicFrameLocks noChangeAspect="1"/>
          </p:cNvGraphicFramePr>
          <p:nvPr/>
        </p:nvGraphicFramePr>
        <p:xfrm>
          <a:off x="210428" y="5641103"/>
          <a:ext cx="1676738" cy="1007060"/>
        </p:xfrm>
        <a:graphic>
          <a:graphicData uri="http://schemas.openxmlformats.org/presentationml/2006/ole">
            <mc:AlternateContent xmlns:mc="http://schemas.openxmlformats.org/markup-compatibility/2006">
              <mc:Choice xmlns:v="urn:schemas-microsoft-com:vml" Requires="v">
                <p:oleObj spid="_x0000_s9222" name="Picture" r:id="rId4" imgW="953280" imgH="572040" progId="Word.Picture.8">
                  <p:embed/>
                </p:oleObj>
              </mc:Choice>
              <mc:Fallback>
                <p:oleObj name="Picture" r:id="rId4" imgW="953280" imgH="572040" progId="Word.Picture.8">
                  <p:embed/>
                  <p:pic>
                    <p:nvPicPr>
                      <p:cNvPr id="4" name="Object 3">
                        <a:extLst>
                          <a:ext uri="{FF2B5EF4-FFF2-40B4-BE49-F238E27FC236}">
                            <a16:creationId xmlns:a16="http://schemas.microsoft.com/office/drawing/2014/main" id="{829E6C82-618E-49DB-B684-0F782C16AC39}"/>
                          </a:ext>
                        </a:extLst>
                      </p:cNvPr>
                      <p:cNvPicPr>
                        <a:picLocks noChangeAspect="1" noChangeArrowheads="1"/>
                      </p:cNvPicPr>
                      <p:nvPr/>
                    </p:nvPicPr>
                    <p:blipFill>
                      <a:blip r:embed="rId5">
                        <a:lum bright="70000" contrast="-70000"/>
                        <a:extLst>
                          <a:ext uri="{28A0092B-C50C-407E-A947-70E740481C1C}">
                            <a14:useLocalDpi xmlns:a14="http://schemas.microsoft.com/office/drawing/2010/main" val="0"/>
                          </a:ext>
                        </a:extLst>
                      </a:blip>
                      <a:srcRect/>
                      <a:stretch>
                        <a:fillRect/>
                      </a:stretch>
                    </p:blipFill>
                    <p:spPr bwMode="auto">
                      <a:xfrm>
                        <a:off x="210428" y="5641103"/>
                        <a:ext cx="1676738" cy="1007060"/>
                      </a:xfrm>
                      <a:prstGeom prst="rect">
                        <a:avLst/>
                      </a:prstGeom>
                      <a:noFill/>
                    </p:spPr>
                  </p:pic>
                </p:oleObj>
              </mc:Fallback>
            </mc:AlternateContent>
          </a:graphicData>
        </a:graphic>
      </p:graphicFrame>
      <p:sp>
        <p:nvSpPr>
          <p:cNvPr id="2" name="Title 1">
            <a:extLst>
              <a:ext uri="{FF2B5EF4-FFF2-40B4-BE49-F238E27FC236}">
                <a16:creationId xmlns:a16="http://schemas.microsoft.com/office/drawing/2014/main" id="{495ECC98-63F5-4A32-89EF-5BE145D2701B}"/>
              </a:ext>
            </a:extLst>
          </p:cNvPr>
          <p:cNvSpPr>
            <a:spLocks noGrp="1"/>
          </p:cNvSpPr>
          <p:nvPr>
            <p:ph type="title"/>
          </p:nvPr>
        </p:nvSpPr>
        <p:spPr/>
        <p:txBody>
          <a:bodyPr/>
          <a:lstStyle/>
          <a:p>
            <a:r>
              <a:rPr lang="en-CA" b="1" i="1" dirty="0"/>
              <a:t>Survey Results – Items Outstanding</a:t>
            </a:r>
            <a:endParaRPr lang="en-US" b="1" i="1" dirty="0"/>
          </a:p>
        </p:txBody>
      </p:sp>
      <p:sp>
        <p:nvSpPr>
          <p:cNvPr id="3" name="Content Placeholder 2">
            <a:extLst>
              <a:ext uri="{FF2B5EF4-FFF2-40B4-BE49-F238E27FC236}">
                <a16:creationId xmlns:a16="http://schemas.microsoft.com/office/drawing/2014/main" id="{17C81E54-F0B9-4482-A8DA-232018E43545}"/>
              </a:ext>
            </a:extLst>
          </p:cNvPr>
          <p:cNvSpPr>
            <a:spLocks noGrp="1"/>
          </p:cNvSpPr>
          <p:nvPr>
            <p:ph idx="1"/>
          </p:nvPr>
        </p:nvSpPr>
        <p:spPr>
          <a:xfrm>
            <a:off x="838200" y="1394460"/>
            <a:ext cx="10515600" cy="4426918"/>
          </a:xfrm>
        </p:spPr>
        <p:txBody>
          <a:bodyPr>
            <a:noAutofit/>
          </a:bodyPr>
          <a:lstStyle/>
          <a:p>
            <a:pPr marL="0" indent="0">
              <a:buNone/>
            </a:pPr>
            <a:r>
              <a:rPr lang="en-CA" sz="2200" b="1" dirty="0"/>
              <a:t>Non-Member Semi-Annual Business Lunch Prices </a:t>
            </a:r>
          </a:p>
          <a:p>
            <a:pPr marL="0" indent="0">
              <a:buNone/>
            </a:pPr>
            <a:r>
              <a:rPr lang="en-CA" sz="2200" dirty="0"/>
              <a:t>2018 Membership Prices: Non-members (&lt; 5 exams) $0 Members pay $80</a:t>
            </a:r>
            <a:endParaRPr lang="en-US" sz="2200" dirty="0"/>
          </a:p>
          <a:p>
            <a:pPr marL="0" indent="0">
              <a:buNone/>
            </a:pPr>
            <a:r>
              <a:rPr lang="en-CA" sz="2200" dirty="0"/>
              <a:t>2018 Semi-Annual Lunch Prices: Non-members (&lt; 5 exams) $25 Members pay $20</a:t>
            </a:r>
            <a:endParaRPr lang="en-US" sz="2200" dirty="0"/>
          </a:p>
          <a:p>
            <a:pPr marL="0" indent="0">
              <a:buNone/>
            </a:pPr>
            <a:r>
              <a:rPr lang="en-CA" sz="2200" dirty="0"/>
              <a:t>Approximated Average Cost per person for Semi-Annual Lunch: $60</a:t>
            </a:r>
          </a:p>
          <a:p>
            <a:pPr marL="0" indent="0">
              <a:buNone/>
            </a:pPr>
            <a:r>
              <a:rPr lang="en-CA" sz="2200" dirty="0"/>
              <a:t>In our opinion there are two main goals:</a:t>
            </a:r>
            <a:br>
              <a:rPr lang="en-CA" sz="2200" dirty="0"/>
            </a:br>
            <a:r>
              <a:rPr lang="en-CA" sz="2200" dirty="0"/>
              <a:t>1. Fair costs to all members and companies, whether the company has a large presence in Winnipeg or a smaller presence.</a:t>
            </a:r>
          </a:p>
          <a:p>
            <a:pPr marL="0" indent="0">
              <a:buNone/>
            </a:pPr>
            <a:r>
              <a:rPr lang="en-CA" sz="2200" dirty="0"/>
              <a:t>2. Support the development of aspiring actuaries.</a:t>
            </a:r>
            <a:endParaRPr lang="en-CA" sz="2200" i="1" dirty="0"/>
          </a:p>
          <a:p>
            <a:pPr marL="0" indent="0">
              <a:buNone/>
            </a:pPr>
            <a:r>
              <a:rPr lang="en-CA" sz="2200" b="1" dirty="0"/>
              <a:t>$60 would eliminate subsidization from membership but may also result in significantly lower meeting attendance and reduce the WACs support of the development of aspiring actuaries.</a:t>
            </a:r>
            <a:endParaRPr lang="en-CA" sz="2200" i="1" dirty="0"/>
          </a:p>
          <a:p>
            <a:pPr marL="0" indent="0">
              <a:buNone/>
            </a:pPr>
            <a:r>
              <a:rPr lang="en-CA" sz="2200" i="1" dirty="0"/>
              <a:t>We plan on voting on an amended amount to charge non-members in the near future.</a:t>
            </a:r>
          </a:p>
        </p:txBody>
      </p:sp>
      <p:sp>
        <p:nvSpPr>
          <p:cNvPr id="5" name="Footer Placeholder 4">
            <a:extLst>
              <a:ext uri="{FF2B5EF4-FFF2-40B4-BE49-F238E27FC236}">
                <a16:creationId xmlns:a16="http://schemas.microsoft.com/office/drawing/2014/main" id="{0F5BE264-79D0-4F5A-B42D-8EDFF40C2C24}"/>
              </a:ext>
            </a:extLst>
          </p:cNvPr>
          <p:cNvSpPr>
            <a:spLocks noGrp="1"/>
          </p:cNvSpPr>
          <p:nvPr>
            <p:ph type="ftr" sz="quarter" idx="11"/>
          </p:nvPr>
        </p:nvSpPr>
        <p:spPr>
          <a:xfrm>
            <a:off x="4038600" y="6356350"/>
            <a:ext cx="4114800" cy="365125"/>
          </a:xfrm>
        </p:spPr>
        <p:txBody>
          <a:bodyPr/>
          <a:lstStyle/>
          <a:p>
            <a:r>
              <a:rPr lang="en-US"/>
              <a:t>May 6, 2019 Business Meeting</a:t>
            </a:r>
            <a:endParaRPr lang="en-US" dirty="0"/>
          </a:p>
        </p:txBody>
      </p:sp>
      <p:sp>
        <p:nvSpPr>
          <p:cNvPr id="6" name="Slide Number Placeholder 5">
            <a:extLst>
              <a:ext uri="{FF2B5EF4-FFF2-40B4-BE49-F238E27FC236}">
                <a16:creationId xmlns:a16="http://schemas.microsoft.com/office/drawing/2014/main" id="{33BDD126-16CA-4110-B61F-860A18C705E6}"/>
              </a:ext>
            </a:extLst>
          </p:cNvPr>
          <p:cNvSpPr>
            <a:spLocks noGrp="1"/>
          </p:cNvSpPr>
          <p:nvPr>
            <p:ph type="sldNum" sz="quarter" idx="12"/>
          </p:nvPr>
        </p:nvSpPr>
        <p:spPr/>
        <p:txBody>
          <a:bodyPr/>
          <a:lstStyle/>
          <a:p>
            <a:fld id="{8E26CCCC-7A83-4FAD-9187-904D700669BD}" type="slidenum">
              <a:rPr lang="en-US" smtClean="0"/>
              <a:t>11</a:t>
            </a:fld>
            <a:endParaRPr lang="en-US" dirty="0"/>
          </a:p>
        </p:txBody>
      </p:sp>
    </p:spTree>
    <p:extLst>
      <p:ext uri="{BB962C8B-B14F-4D97-AF65-F5344CB8AC3E}">
        <p14:creationId xmlns:p14="http://schemas.microsoft.com/office/powerpoint/2010/main" val="10743737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FF2B5EF4-FFF2-40B4-BE49-F238E27FC236}">
                <a16:creationId xmlns:a16="http://schemas.microsoft.com/office/drawing/2014/main" id="{829E6C82-618E-49DB-B684-0F782C16AC39}"/>
              </a:ext>
            </a:extLst>
          </p:cNvPr>
          <p:cNvGraphicFramePr>
            <a:graphicFrameLocks noChangeAspect="1"/>
          </p:cNvGraphicFramePr>
          <p:nvPr>
            <p:extLst/>
          </p:nvPr>
        </p:nvGraphicFramePr>
        <p:xfrm>
          <a:off x="210428" y="5641103"/>
          <a:ext cx="1676738" cy="1007060"/>
        </p:xfrm>
        <a:graphic>
          <a:graphicData uri="http://schemas.openxmlformats.org/presentationml/2006/ole">
            <mc:AlternateContent xmlns:mc="http://schemas.openxmlformats.org/markup-compatibility/2006">
              <mc:Choice xmlns:v="urn:schemas-microsoft-com:vml" Requires="v">
                <p:oleObj spid="_x0000_s2055" name="Picture" r:id="rId4" imgW="953280" imgH="572040" progId="Word.Picture.8">
                  <p:embed/>
                </p:oleObj>
              </mc:Choice>
              <mc:Fallback>
                <p:oleObj name="Picture" r:id="rId4" imgW="953280" imgH="572040" progId="Word.Picture.8">
                  <p:embed/>
                  <p:pic>
                    <p:nvPicPr>
                      <p:cNvPr id="4" name="Object 3">
                        <a:extLst>
                          <a:ext uri="{FF2B5EF4-FFF2-40B4-BE49-F238E27FC236}">
                            <a16:creationId xmlns:a16="http://schemas.microsoft.com/office/drawing/2014/main" id="{829E6C82-618E-49DB-B684-0F782C16AC39}"/>
                          </a:ext>
                        </a:extLst>
                      </p:cNvPr>
                      <p:cNvPicPr>
                        <a:picLocks noChangeAspect="1" noChangeArrowheads="1"/>
                      </p:cNvPicPr>
                      <p:nvPr/>
                    </p:nvPicPr>
                    <p:blipFill>
                      <a:blip r:embed="rId5">
                        <a:lum bright="70000" contrast="-70000"/>
                        <a:extLst>
                          <a:ext uri="{28A0092B-C50C-407E-A947-70E740481C1C}">
                            <a14:useLocalDpi xmlns:a14="http://schemas.microsoft.com/office/drawing/2010/main" val="0"/>
                          </a:ext>
                        </a:extLst>
                      </a:blip>
                      <a:srcRect/>
                      <a:stretch>
                        <a:fillRect/>
                      </a:stretch>
                    </p:blipFill>
                    <p:spPr bwMode="auto">
                      <a:xfrm>
                        <a:off x="210428" y="5641103"/>
                        <a:ext cx="1676738" cy="1007060"/>
                      </a:xfrm>
                      <a:prstGeom prst="rect">
                        <a:avLst/>
                      </a:prstGeom>
                      <a:noFill/>
                    </p:spPr>
                  </p:pic>
                </p:oleObj>
              </mc:Fallback>
            </mc:AlternateContent>
          </a:graphicData>
        </a:graphic>
      </p:graphicFrame>
      <p:sp>
        <p:nvSpPr>
          <p:cNvPr id="2" name="Title 1">
            <a:extLst>
              <a:ext uri="{FF2B5EF4-FFF2-40B4-BE49-F238E27FC236}">
                <a16:creationId xmlns:a16="http://schemas.microsoft.com/office/drawing/2014/main" id="{495ECC98-63F5-4A32-89EF-5BE145D2701B}"/>
              </a:ext>
            </a:extLst>
          </p:cNvPr>
          <p:cNvSpPr>
            <a:spLocks noGrp="1"/>
          </p:cNvSpPr>
          <p:nvPr>
            <p:ph type="title"/>
          </p:nvPr>
        </p:nvSpPr>
        <p:spPr/>
        <p:txBody>
          <a:bodyPr/>
          <a:lstStyle/>
          <a:p>
            <a:r>
              <a:rPr lang="en-CA" b="1" i="1" dirty="0"/>
              <a:t>WAC Executive Election</a:t>
            </a:r>
            <a:endParaRPr lang="en-US" b="1" i="1" dirty="0"/>
          </a:p>
        </p:txBody>
      </p:sp>
      <p:sp>
        <p:nvSpPr>
          <p:cNvPr id="3" name="Content Placeholder 2">
            <a:extLst>
              <a:ext uri="{FF2B5EF4-FFF2-40B4-BE49-F238E27FC236}">
                <a16:creationId xmlns:a16="http://schemas.microsoft.com/office/drawing/2014/main" id="{17C81E54-F0B9-4482-A8DA-232018E43545}"/>
              </a:ext>
            </a:extLst>
          </p:cNvPr>
          <p:cNvSpPr>
            <a:spLocks noGrp="1"/>
          </p:cNvSpPr>
          <p:nvPr>
            <p:ph idx="1"/>
          </p:nvPr>
        </p:nvSpPr>
        <p:spPr>
          <a:xfrm>
            <a:off x="838200" y="1825625"/>
            <a:ext cx="5025390" cy="4277995"/>
          </a:xfrm>
        </p:spPr>
        <p:txBody>
          <a:bodyPr>
            <a:normAutofit/>
          </a:bodyPr>
          <a:lstStyle/>
          <a:p>
            <a:pPr marL="0" indent="0">
              <a:buNone/>
            </a:pPr>
            <a:r>
              <a:rPr lang="en-CA" b="1" dirty="0"/>
              <a:t>Co-Presidents 2019-2020</a:t>
            </a:r>
          </a:p>
          <a:p>
            <a:pPr marL="0" indent="0">
              <a:buNone/>
            </a:pPr>
            <a:r>
              <a:rPr lang="en-CA" dirty="0"/>
              <a:t>Gordon Yestrau, Canada Life</a:t>
            </a:r>
          </a:p>
          <a:p>
            <a:pPr marL="0" indent="0">
              <a:buNone/>
            </a:pPr>
            <a:r>
              <a:rPr lang="en-CA" dirty="0"/>
              <a:t>Julia Gudmundson, Wawanesa</a:t>
            </a:r>
          </a:p>
          <a:p>
            <a:pPr marL="0" indent="0">
              <a:buNone/>
            </a:pPr>
            <a:endParaRPr lang="en-CA" b="1" dirty="0"/>
          </a:p>
          <a:p>
            <a:pPr marL="0" indent="0">
              <a:buNone/>
            </a:pPr>
            <a:r>
              <a:rPr lang="en-CA" b="1" dirty="0"/>
              <a:t>Treasurer 2019-2020</a:t>
            </a:r>
          </a:p>
          <a:p>
            <a:pPr marL="0" indent="0">
              <a:buNone/>
            </a:pPr>
            <a:r>
              <a:rPr lang="en-CA" dirty="0"/>
              <a:t>Jesse Skelton, Canada Life</a:t>
            </a:r>
          </a:p>
        </p:txBody>
      </p:sp>
      <p:sp>
        <p:nvSpPr>
          <p:cNvPr id="5" name="Footer Placeholder 4">
            <a:extLst>
              <a:ext uri="{FF2B5EF4-FFF2-40B4-BE49-F238E27FC236}">
                <a16:creationId xmlns:a16="http://schemas.microsoft.com/office/drawing/2014/main" id="{0F5BE264-79D0-4F5A-B42D-8EDFF40C2C24}"/>
              </a:ext>
            </a:extLst>
          </p:cNvPr>
          <p:cNvSpPr>
            <a:spLocks noGrp="1"/>
          </p:cNvSpPr>
          <p:nvPr>
            <p:ph type="ftr" sz="quarter" idx="11"/>
          </p:nvPr>
        </p:nvSpPr>
        <p:spPr/>
        <p:txBody>
          <a:bodyPr/>
          <a:lstStyle/>
          <a:p>
            <a:r>
              <a:rPr lang="en-US" dirty="0"/>
              <a:t>November 12, 2019 Business Meeting</a:t>
            </a:r>
          </a:p>
        </p:txBody>
      </p:sp>
      <p:sp>
        <p:nvSpPr>
          <p:cNvPr id="6" name="Slide Number Placeholder 5">
            <a:extLst>
              <a:ext uri="{FF2B5EF4-FFF2-40B4-BE49-F238E27FC236}">
                <a16:creationId xmlns:a16="http://schemas.microsoft.com/office/drawing/2014/main" id="{33BDD126-16CA-4110-B61F-860A18C705E6}"/>
              </a:ext>
            </a:extLst>
          </p:cNvPr>
          <p:cNvSpPr>
            <a:spLocks noGrp="1"/>
          </p:cNvSpPr>
          <p:nvPr>
            <p:ph type="sldNum" sz="quarter" idx="12"/>
          </p:nvPr>
        </p:nvSpPr>
        <p:spPr/>
        <p:txBody>
          <a:bodyPr/>
          <a:lstStyle/>
          <a:p>
            <a:fld id="{8E26CCCC-7A83-4FAD-9187-904D700669BD}" type="slidenum">
              <a:rPr lang="en-US" smtClean="0"/>
              <a:t>2</a:t>
            </a:fld>
            <a:endParaRPr lang="en-US"/>
          </a:p>
        </p:txBody>
      </p:sp>
      <p:sp>
        <p:nvSpPr>
          <p:cNvPr id="7" name="Content Placeholder 2">
            <a:extLst>
              <a:ext uri="{FF2B5EF4-FFF2-40B4-BE49-F238E27FC236}">
                <a16:creationId xmlns:a16="http://schemas.microsoft.com/office/drawing/2014/main" id="{8969F0E3-6D0D-4B41-877C-11B1C514D00E}"/>
              </a:ext>
            </a:extLst>
          </p:cNvPr>
          <p:cNvSpPr txBox="1">
            <a:spLocks/>
          </p:cNvSpPr>
          <p:nvPr/>
        </p:nvSpPr>
        <p:spPr>
          <a:xfrm>
            <a:off x="6008370" y="1826260"/>
            <a:ext cx="5025390" cy="4277995"/>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CA" b="1" dirty="0"/>
              <a:t>Secretary 2018-2019</a:t>
            </a:r>
          </a:p>
          <a:p>
            <a:pPr marL="0" indent="0">
              <a:buFont typeface="Arial" panose="020B0604020202020204" pitchFamily="34" charset="0"/>
              <a:buNone/>
            </a:pPr>
            <a:r>
              <a:rPr lang="en-CA" dirty="0"/>
              <a:t>Exiting - Chan Conci, Canada Life</a:t>
            </a:r>
          </a:p>
          <a:p>
            <a:pPr marL="0" indent="0">
              <a:buNone/>
            </a:pPr>
            <a:r>
              <a:rPr lang="en-CA" i="1" u="sng" dirty="0"/>
              <a:t>Opening 2020-2021</a:t>
            </a:r>
          </a:p>
          <a:p>
            <a:pPr marL="0" indent="0">
              <a:buFont typeface="Arial" panose="020B0604020202020204" pitchFamily="34" charset="0"/>
              <a:buNone/>
            </a:pPr>
            <a:endParaRPr lang="en-CA" b="1" dirty="0"/>
          </a:p>
          <a:p>
            <a:pPr marL="0" indent="0">
              <a:buNone/>
            </a:pPr>
            <a:r>
              <a:rPr lang="en-CA" b="1" dirty="0"/>
              <a:t>Member at Large 2019-2020</a:t>
            </a:r>
          </a:p>
          <a:p>
            <a:pPr marL="0" indent="0">
              <a:buFont typeface="Arial" panose="020B0604020202020204" pitchFamily="34" charset="0"/>
              <a:buNone/>
            </a:pPr>
            <a:r>
              <a:rPr lang="en-CA" dirty="0"/>
              <a:t>Tapiwa Maswera, Eckler</a:t>
            </a:r>
          </a:p>
          <a:p>
            <a:pPr marL="0" indent="0">
              <a:buFont typeface="Arial" panose="020B0604020202020204" pitchFamily="34" charset="0"/>
              <a:buNone/>
            </a:pPr>
            <a:endParaRPr lang="en-CA" dirty="0"/>
          </a:p>
          <a:p>
            <a:pPr marL="0" indent="0">
              <a:buNone/>
            </a:pPr>
            <a:r>
              <a:rPr lang="en-CA" b="1" dirty="0"/>
              <a:t>Member at Large 2020-2021</a:t>
            </a:r>
          </a:p>
          <a:p>
            <a:pPr marL="0" indent="0">
              <a:buNone/>
            </a:pPr>
            <a:r>
              <a:rPr lang="en-CA" i="1" u="sng" dirty="0"/>
              <a:t>Opening</a:t>
            </a:r>
            <a:endParaRPr lang="en-CA" dirty="0"/>
          </a:p>
        </p:txBody>
      </p:sp>
    </p:spTree>
    <p:extLst>
      <p:ext uri="{BB962C8B-B14F-4D97-AF65-F5344CB8AC3E}">
        <p14:creationId xmlns:p14="http://schemas.microsoft.com/office/powerpoint/2010/main" val="1767280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FF2B5EF4-FFF2-40B4-BE49-F238E27FC236}">
                <a16:creationId xmlns:a16="http://schemas.microsoft.com/office/drawing/2014/main" id="{829E6C82-618E-49DB-B684-0F782C16AC39}"/>
              </a:ext>
            </a:extLst>
          </p:cNvPr>
          <p:cNvGraphicFramePr>
            <a:graphicFrameLocks noChangeAspect="1"/>
          </p:cNvGraphicFramePr>
          <p:nvPr/>
        </p:nvGraphicFramePr>
        <p:xfrm>
          <a:off x="210428" y="5641103"/>
          <a:ext cx="1676738" cy="1007060"/>
        </p:xfrm>
        <a:graphic>
          <a:graphicData uri="http://schemas.openxmlformats.org/presentationml/2006/ole">
            <mc:AlternateContent xmlns:mc="http://schemas.openxmlformats.org/markup-compatibility/2006">
              <mc:Choice xmlns:v="urn:schemas-microsoft-com:vml" Requires="v">
                <p:oleObj spid="_x0000_s3078" name="Picture" r:id="rId4" imgW="953280" imgH="572040" progId="Word.Picture.8">
                  <p:embed/>
                </p:oleObj>
              </mc:Choice>
              <mc:Fallback>
                <p:oleObj name="Picture" r:id="rId4" imgW="953280" imgH="572040" progId="Word.Picture.8">
                  <p:embed/>
                  <p:pic>
                    <p:nvPicPr>
                      <p:cNvPr id="4" name="Object 3">
                        <a:extLst>
                          <a:ext uri="{FF2B5EF4-FFF2-40B4-BE49-F238E27FC236}">
                            <a16:creationId xmlns:a16="http://schemas.microsoft.com/office/drawing/2014/main" id="{829E6C82-618E-49DB-B684-0F782C16AC39}"/>
                          </a:ext>
                        </a:extLst>
                      </p:cNvPr>
                      <p:cNvPicPr>
                        <a:picLocks noChangeAspect="1" noChangeArrowheads="1"/>
                      </p:cNvPicPr>
                      <p:nvPr/>
                    </p:nvPicPr>
                    <p:blipFill>
                      <a:blip r:embed="rId5">
                        <a:lum bright="70000" contrast="-70000"/>
                        <a:extLst>
                          <a:ext uri="{28A0092B-C50C-407E-A947-70E740481C1C}">
                            <a14:useLocalDpi xmlns:a14="http://schemas.microsoft.com/office/drawing/2010/main" val="0"/>
                          </a:ext>
                        </a:extLst>
                      </a:blip>
                      <a:srcRect/>
                      <a:stretch>
                        <a:fillRect/>
                      </a:stretch>
                    </p:blipFill>
                    <p:spPr bwMode="auto">
                      <a:xfrm>
                        <a:off x="210428" y="5641103"/>
                        <a:ext cx="1676738" cy="1007060"/>
                      </a:xfrm>
                      <a:prstGeom prst="rect">
                        <a:avLst/>
                      </a:prstGeom>
                      <a:noFill/>
                    </p:spPr>
                  </p:pic>
                </p:oleObj>
              </mc:Fallback>
            </mc:AlternateContent>
          </a:graphicData>
        </a:graphic>
      </p:graphicFrame>
      <p:sp>
        <p:nvSpPr>
          <p:cNvPr id="2" name="Title 1">
            <a:extLst>
              <a:ext uri="{FF2B5EF4-FFF2-40B4-BE49-F238E27FC236}">
                <a16:creationId xmlns:a16="http://schemas.microsoft.com/office/drawing/2014/main" id="{495ECC98-63F5-4A32-89EF-5BE145D2701B}"/>
              </a:ext>
            </a:extLst>
          </p:cNvPr>
          <p:cNvSpPr>
            <a:spLocks noGrp="1"/>
          </p:cNvSpPr>
          <p:nvPr>
            <p:ph type="title"/>
          </p:nvPr>
        </p:nvSpPr>
        <p:spPr/>
        <p:txBody>
          <a:bodyPr/>
          <a:lstStyle/>
          <a:p>
            <a:r>
              <a:rPr lang="en-CA" b="1" i="1" dirty="0"/>
              <a:t>Voting Process Changes</a:t>
            </a:r>
            <a:endParaRPr lang="en-US" b="1" i="1" dirty="0"/>
          </a:p>
        </p:txBody>
      </p:sp>
      <p:sp>
        <p:nvSpPr>
          <p:cNvPr id="3" name="Content Placeholder 2">
            <a:extLst>
              <a:ext uri="{FF2B5EF4-FFF2-40B4-BE49-F238E27FC236}">
                <a16:creationId xmlns:a16="http://schemas.microsoft.com/office/drawing/2014/main" id="{17C81E54-F0B9-4482-A8DA-232018E43545}"/>
              </a:ext>
            </a:extLst>
          </p:cNvPr>
          <p:cNvSpPr>
            <a:spLocks noGrp="1"/>
          </p:cNvSpPr>
          <p:nvPr>
            <p:ph idx="1"/>
          </p:nvPr>
        </p:nvSpPr>
        <p:spPr>
          <a:xfrm>
            <a:off x="838200" y="1485900"/>
            <a:ext cx="10515600" cy="4691063"/>
          </a:xfrm>
        </p:spPr>
        <p:txBody>
          <a:bodyPr>
            <a:normAutofit/>
          </a:bodyPr>
          <a:lstStyle/>
          <a:p>
            <a:pPr marL="0" indent="0">
              <a:buNone/>
            </a:pPr>
            <a:r>
              <a:rPr lang="en-CA" b="1" dirty="0"/>
              <a:t>In order to improve the speed of decisions made by the WAC the executive would like to implement Email Voting.</a:t>
            </a:r>
          </a:p>
          <a:p>
            <a:pPr marL="0" indent="0">
              <a:buNone/>
            </a:pPr>
            <a:endParaRPr lang="en-CA" b="1" dirty="0">
              <a:highlight>
                <a:srgbClr val="FFFF00"/>
              </a:highlight>
            </a:endParaRPr>
          </a:p>
          <a:p>
            <a:pPr marL="0" indent="0">
              <a:buNone/>
            </a:pPr>
            <a:r>
              <a:rPr lang="en-CA" dirty="0"/>
              <a:t>WAC bylaws – are in progress of being written and will include a section to allow email voting where a vote would require sufficient participation and acceptances to capture any change. Once completed they will be emailed and voted in for approval.</a:t>
            </a:r>
          </a:p>
          <a:p>
            <a:pPr marL="0" indent="0">
              <a:buNone/>
            </a:pPr>
            <a:endParaRPr lang="en-CA" dirty="0"/>
          </a:p>
          <a:p>
            <a:pPr marL="0" indent="0">
              <a:buNone/>
            </a:pPr>
            <a:r>
              <a:rPr lang="en-CA" dirty="0"/>
              <a:t>Goal – implementation with a vote at our May 2020 meeting</a:t>
            </a:r>
          </a:p>
        </p:txBody>
      </p:sp>
      <p:sp>
        <p:nvSpPr>
          <p:cNvPr id="6" name="Slide Number Placeholder 5">
            <a:extLst>
              <a:ext uri="{FF2B5EF4-FFF2-40B4-BE49-F238E27FC236}">
                <a16:creationId xmlns:a16="http://schemas.microsoft.com/office/drawing/2014/main" id="{33BDD126-16CA-4110-B61F-860A18C705E6}"/>
              </a:ext>
            </a:extLst>
          </p:cNvPr>
          <p:cNvSpPr>
            <a:spLocks noGrp="1"/>
          </p:cNvSpPr>
          <p:nvPr>
            <p:ph type="sldNum" sz="quarter" idx="12"/>
          </p:nvPr>
        </p:nvSpPr>
        <p:spPr/>
        <p:txBody>
          <a:bodyPr/>
          <a:lstStyle/>
          <a:p>
            <a:fld id="{8E26CCCC-7A83-4FAD-9187-904D700669BD}" type="slidenum">
              <a:rPr lang="en-US" smtClean="0"/>
              <a:t>3</a:t>
            </a:fld>
            <a:endParaRPr lang="en-US"/>
          </a:p>
        </p:txBody>
      </p:sp>
      <p:sp>
        <p:nvSpPr>
          <p:cNvPr id="7" name="Footer Placeholder 4">
            <a:extLst>
              <a:ext uri="{FF2B5EF4-FFF2-40B4-BE49-F238E27FC236}">
                <a16:creationId xmlns:a16="http://schemas.microsoft.com/office/drawing/2014/main" id="{46F7D324-00D1-42DF-8805-481CD5019DB5}"/>
              </a:ext>
            </a:extLst>
          </p:cNvPr>
          <p:cNvSpPr txBox="1">
            <a:spLocks/>
          </p:cNvSpPr>
          <p:nvPr/>
        </p:nvSpPr>
        <p:spPr>
          <a:xfrm>
            <a:off x="4202430" y="6283038"/>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November 12, 2019 Business Meeting</a:t>
            </a:r>
          </a:p>
        </p:txBody>
      </p:sp>
    </p:spTree>
    <p:extLst>
      <p:ext uri="{BB962C8B-B14F-4D97-AF65-F5344CB8AC3E}">
        <p14:creationId xmlns:p14="http://schemas.microsoft.com/office/powerpoint/2010/main" val="706462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FF2B5EF4-FFF2-40B4-BE49-F238E27FC236}">
                <a16:creationId xmlns:a16="http://schemas.microsoft.com/office/drawing/2014/main" id="{829E6C82-618E-49DB-B684-0F782C16AC39}"/>
              </a:ext>
            </a:extLst>
          </p:cNvPr>
          <p:cNvGraphicFramePr>
            <a:graphicFrameLocks noChangeAspect="1"/>
          </p:cNvGraphicFramePr>
          <p:nvPr/>
        </p:nvGraphicFramePr>
        <p:xfrm>
          <a:off x="210428" y="5641103"/>
          <a:ext cx="1676738" cy="1007060"/>
        </p:xfrm>
        <a:graphic>
          <a:graphicData uri="http://schemas.openxmlformats.org/presentationml/2006/ole">
            <mc:AlternateContent xmlns:mc="http://schemas.openxmlformats.org/markup-compatibility/2006">
              <mc:Choice xmlns:v="urn:schemas-microsoft-com:vml" Requires="v">
                <p:oleObj spid="_x0000_s4103" name="Picture" r:id="rId4" imgW="953280" imgH="572040" progId="Word.Picture.8">
                  <p:embed/>
                </p:oleObj>
              </mc:Choice>
              <mc:Fallback>
                <p:oleObj name="Picture" r:id="rId4" imgW="953280" imgH="572040" progId="Word.Picture.8">
                  <p:embed/>
                  <p:pic>
                    <p:nvPicPr>
                      <p:cNvPr id="4" name="Object 3">
                        <a:extLst>
                          <a:ext uri="{FF2B5EF4-FFF2-40B4-BE49-F238E27FC236}">
                            <a16:creationId xmlns:a16="http://schemas.microsoft.com/office/drawing/2014/main" id="{829E6C82-618E-49DB-B684-0F782C16AC39}"/>
                          </a:ext>
                        </a:extLst>
                      </p:cNvPr>
                      <p:cNvPicPr>
                        <a:picLocks noChangeAspect="1" noChangeArrowheads="1"/>
                      </p:cNvPicPr>
                      <p:nvPr/>
                    </p:nvPicPr>
                    <p:blipFill>
                      <a:blip r:embed="rId5">
                        <a:lum bright="70000" contrast="-70000"/>
                        <a:extLst>
                          <a:ext uri="{28A0092B-C50C-407E-A947-70E740481C1C}">
                            <a14:useLocalDpi xmlns:a14="http://schemas.microsoft.com/office/drawing/2010/main" val="0"/>
                          </a:ext>
                        </a:extLst>
                      </a:blip>
                      <a:srcRect/>
                      <a:stretch>
                        <a:fillRect/>
                      </a:stretch>
                    </p:blipFill>
                    <p:spPr bwMode="auto">
                      <a:xfrm>
                        <a:off x="210428" y="5641103"/>
                        <a:ext cx="1676738" cy="1007060"/>
                      </a:xfrm>
                      <a:prstGeom prst="rect">
                        <a:avLst/>
                      </a:prstGeom>
                      <a:noFill/>
                    </p:spPr>
                  </p:pic>
                </p:oleObj>
              </mc:Fallback>
            </mc:AlternateContent>
          </a:graphicData>
        </a:graphic>
      </p:graphicFrame>
      <p:sp>
        <p:nvSpPr>
          <p:cNvPr id="2" name="Title 1">
            <a:extLst>
              <a:ext uri="{FF2B5EF4-FFF2-40B4-BE49-F238E27FC236}">
                <a16:creationId xmlns:a16="http://schemas.microsoft.com/office/drawing/2014/main" id="{495ECC98-63F5-4A32-89EF-5BE145D2701B}"/>
              </a:ext>
            </a:extLst>
          </p:cNvPr>
          <p:cNvSpPr>
            <a:spLocks noGrp="1"/>
          </p:cNvSpPr>
          <p:nvPr>
            <p:ph type="title"/>
          </p:nvPr>
        </p:nvSpPr>
        <p:spPr/>
        <p:txBody>
          <a:bodyPr>
            <a:normAutofit/>
          </a:bodyPr>
          <a:lstStyle/>
          <a:p>
            <a:r>
              <a:rPr lang="en-CA" b="1" i="1" dirty="0"/>
              <a:t>2019-2020 WAC Scholarship Recipients</a:t>
            </a:r>
            <a:endParaRPr lang="en-US" b="1" i="1" dirty="0"/>
          </a:p>
        </p:txBody>
      </p:sp>
      <p:sp>
        <p:nvSpPr>
          <p:cNvPr id="3" name="Content Placeholder 2">
            <a:extLst>
              <a:ext uri="{FF2B5EF4-FFF2-40B4-BE49-F238E27FC236}">
                <a16:creationId xmlns:a16="http://schemas.microsoft.com/office/drawing/2014/main" id="{17C81E54-F0B9-4482-A8DA-232018E43545}"/>
              </a:ext>
            </a:extLst>
          </p:cNvPr>
          <p:cNvSpPr>
            <a:spLocks noGrp="1"/>
          </p:cNvSpPr>
          <p:nvPr>
            <p:ph idx="1"/>
          </p:nvPr>
        </p:nvSpPr>
        <p:spPr>
          <a:xfrm>
            <a:off x="838200" y="1485901"/>
            <a:ext cx="10515600" cy="4155202"/>
          </a:xfrm>
        </p:spPr>
        <p:txBody>
          <a:bodyPr>
            <a:noAutofit/>
          </a:bodyPr>
          <a:lstStyle/>
          <a:p>
            <a:pPr marL="0" indent="0">
              <a:buNone/>
            </a:pPr>
            <a:r>
              <a:rPr lang="en-CA" i="1" dirty="0" err="1"/>
              <a:t>Puxuan</a:t>
            </a:r>
            <a:r>
              <a:rPr lang="en-CA" i="1" dirty="0"/>
              <a:t> Wang </a:t>
            </a:r>
            <a:r>
              <a:rPr lang="en-CA" dirty="0"/>
              <a:t>– 3</a:t>
            </a:r>
            <a:r>
              <a:rPr lang="en-CA" baseline="30000" dirty="0"/>
              <a:t>rd</a:t>
            </a:r>
            <a:r>
              <a:rPr lang="en-CA" dirty="0"/>
              <a:t> year Faculty of Science Student majoring in Actuarial Mathematics – strong GPA and 3 SOA exams completed</a:t>
            </a:r>
          </a:p>
          <a:p>
            <a:pPr marL="0" indent="0">
              <a:buNone/>
            </a:pPr>
            <a:r>
              <a:rPr lang="en-CA" dirty="0"/>
              <a:t>2</a:t>
            </a:r>
            <a:r>
              <a:rPr lang="en-CA" baseline="30000" dirty="0"/>
              <a:t>nd</a:t>
            </a:r>
            <a:r>
              <a:rPr lang="en-CA" dirty="0"/>
              <a:t> recipient determination is in progress with the U of M Donor Relations and Selection Committee</a:t>
            </a:r>
          </a:p>
          <a:p>
            <a:pPr marL="0" indent="0">
              <a:buNone/>
            </a:pPr>
            <a:endParaRPr lang="en-CA" dirty="0"/>
          </a:p>
          <a:p>
            <a:pPr marL="0" indent="0">
              <a:buNone/>
            </a:pPr>
            <a:r>
              <a:rPr lang="en-CA" u="sng" dirty="0"/>
              <a:t>Improvements</a:t>
            </a:r>
          </a:p>
          <a:p>
            <a:r>
              <a:rPr lang="en-CA" sz="2400" dirty="0"/>
              <a:t>One member of the WAC executive going forward will sit on the WAC scholarship selection committee to ensure our club is part of selection</a:t>
            </a:r>
          </a:p>
          <a:p>
            <a:r>
              <a:rPr lang="en-CA" sz="2400" dirty="0"/>
              <a:t>WAC Executive will revisit the scholarship application requirements in 2020</a:t>
            </a:r>
          </a:p>
        </p:txBody>
      </p:sp>
      <p:sp>
        <p:nvSpPr>
          <p:cNvPr id="6" name="Slide Number Placeholder 5">
            <a:extLst>
              <a:ext uri="{FF2B5EF4-FFF2-40B4-BE49-F238E27FC236}">
                <a16:creationId xmlns:a16="http://schemas.microsoft.com/office/drawing/2014/main" id="{33BDD126-16CA-4110-B61F-860A18C705E6}"/>
              </a:ext>
            </a:extLst>
          </p:cNvPr>
          <p:cNvSpPr>
            <a:spLocks noGrp="1"/>
          </p:cNvSpPr>
          <p:nvPr>
            <p:ph type="sldNum" sz="quarter" idx="12"/>
          </p:nvPr>
        </p:nvSpPr>
        <p:spPr/>
        <p:txBody>
          <a:bodyPr/>
          <a:lstStyle/>
          <a:p>
            <a:fld id="{8E26CCCC-7A83-4FAD-9187-904D700669BD}" type="slidenum">
              <a:rPr lang="en-US" smtClean="0"/>
              <a:t>4</a:t>
            </a:fld>
            <a:endParaRPr lang="en-US"/>
          </a:p>
        </p:txBody>
      </p:sp>
      <p:sp>
        <p:nvSpPr>
          <p:cNvPr id="7" name="Footer Placeholder 4">
            <a:extLst>
              <a:ext uri="{FF2B5EF4-FFF2-40B4-BE49-F238E27FC236}">
                <a16:creationId xmlns:a16="http://schemas.microsoft.com/office/drawing/2014/main" id="{E34927DD-806B-4CCF-A889-1B9D540264E1}"/>
              </a:ext>
            </a:extLst>
          </p:cNvPr>
          <p:cNvSpPr>
            <a:spLocks noGrp="1"/>
          </p:cNvSpPr>
          <p:nvPr>
            <p:ph type="ftr" sz="quarter" idx="11"/>
          </p:nvPr>
        </p:nvSpPr>
        <p:spPr>
          <a:xfrm>
            <a:off x="4038600" y="6356350"/>
            <a:ext cx="4114800" cy="365125"/>
          </a:xfrm>
        </p:spPr>
        <p:txBody>
          <a:bodyPr/>
          <a:lstStyle/>
          <a:p>
            <a:r>
              <a:rPr lang="en-US" dirty="0"/>
              <a:t>November 12, 2019 Business Meeting</a:t>
            </a:r>
          </a:p>
        </p:txBody>
      </p:sp>
    </p:spTree>
    <p:extLst>
      <p:ext uri="{BB962C8B-B14F-4D97-AF65-F5344CB8AC3E}">
        <p14:creationId xmlns:p14="http://schemas.microsoft.com/office/powerpoint/2010/main" val="517016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a:extLst>
              <a:ext uri="{FF2B5EF4-FFF2-40B4-BE49-F238E27FC236}">
                <a16:creationId xmlns:a16="http://schemas.microsoft.com/office/drawing/2014/main" id="{D16FC297-CF89-4DCB-9B9A-3B43DBA32AE1}"/>
              </a:ext>
            </a:extLst>
          </p:cNvPr>
          <p:cNvGraphicFramePr>
            <a:graphicFrameLocks noChangeAspect="1"/>
          </p:cNvGraphicFramePr>
          <p:nvPr/>
        </p:nvGraphicFramePr>
        <p:xfrm>
          <a:off x="210428" y="5641103"/>
          <a:ext cx="1676738" cy="1007060"/>
        </p:xfrm>
        <a:graphic>
          <a:graphicData uri="http://schemas.openxmlformats.org/presentationml/2006/ole">
            <mc:AlternateContent xmlns:mc="http://schemas.openxmlformats.org/markup-compatibility/2006">
              <mc:Choice xmlns:v="urn:schemas-microsoft-com:vml" Requires="v">
                <p:oleObj spid="_x0000_s10243" name="Picture" r:id="rId4" imgW="953280" imgH="572040" progId="Word.Picture.8">
                  <p:embed/>
                </p:oleObj>
              </mc:Choice>
              <mc:Fallback>
                <p:oleObj name="Picture" r:id="rId4" imgW="953280" imgH="572040" progId="Word.Picture.8">
                  <p:embed/>
                  <p:pic>
                    <p:nvPicPr>
                      <p:cNvPr id="4" name="Object 3">
                        <a:extLst>
                          <a:ext uri="{FF2B5EF4-FFF2-40B4-BE49-F238E27FC236}">
                            <a16:creationId xmlns:a16="http://schemas.microsoft.com/office/drawing/2014/main" id="{829E6C82-618E-49DB-B684-0F782C16AC39}"/>
                          </a:ext>
                        </a:extLst>
                      </p:cNvPr>
                      <p:cNvPicPr>
                        <a:picLocks noChangeAspect="1" noChangeArrowheads="1"/>
                      </p:cNvPicPr>
                      <p:nvPr/>
                    </p:nvPicPr>
                    <p:blipFill>
                      <a:blip r:embed="rId5">
                        <a:lum bright="70000" contrast="-70000"/>
                        <a:extLst>
                          <a:ext uri="{28A0092B-C50C-407E-A947-70E740481C1C}">
                            <a14:useLocalDpi xmlns:a14="http://schemas.microsoft.com/office/drawing/2010/main" val="0"/>
                          </a:ext>
                        </a:extLst>
                      </a:blip>
                      <a:srcRect/>
                      <a:stretch>
                        <a:fillRect/>
                      </a:stretch>
                    </p:blipFill>
                    <p:spPr bwMode="auto">
                      <a:xfrm>
                        <a:off x="210428" y="5641103"/>
                        <a:ext cx="1676738" cy="1007060"/>
                      </a:xfrm>
                      <a:prstGeom prst="rect">
                        <a:avLst/>
                      </a:prstGeom>
                      <a:noFill/>
                    </p:spPr>
                  </p:pic>
                </p:oleObj>
              </mc:Fallback>
            </mc:AlternateContent>
          </a:graphicData>
        </a:graphic>
      </p:graphicFrame>
      <p:sp>
        <p:nvSpPr>
          <p:cNvPr id="4" name="Footer Placeholder 3">
            <a:extLst>
              <a:ext uri="{FF2B5EF4-FFF2-40B4-BE49-F238E27FC236}">
                <a16:creationId xmlns:a16="http://schemas.microsoft.com/office/drawing/2014/main" id="{140CA974-D013-4A93-9944-58845703D759}"/>
              </a:ext>
            </a:extLst>
          </p:cNvPr>
          <p:cNvSpPr>
            <a:spLocks noGrp="1"/>
          </p:cNvSpPr>
          <p:nvPr>
            <p:ph type="ftr" sz="quarter" idx="11"/>
          </p:nvPr>
        </p:nvSpPr>
        <p:spPr/>
        <p:txBody>
          <a:bodyPr/>
          <a:lstStyle/>
          <a:p>
            <a:r>
              <a:rPr lang="en-US"/>
              <a:t>May 6, 2019 Business Meeting</a:t>
            </a:r>
          </a:p>
        </p:txBody>
      </p:sp>
      <p:sp>
        <p:nvSpPr>
          <p:cNvPr id="5" name="Slide Number Placeholder 4">
            <a:extLst>
              <a:ext uri="{FF2B5EF4-FFF2-40B4-BE49-F238E27FC236}">
                <a16:creationId xmlns:a16="http://schemas.microsoft.com/office/drawing/2014/main" id="{D8CC8961-D00E-4A8E-A327-A6078E363F83}"/>
              </a:ext>
            </a:extLst>
          </p:cNvPr>
          <p:cNvSpPr>
            <a:spLocks noGrp="1"/>
          </p:cNvSpPr>
          <p:nvPr>
            <p:ph type="sldNum" sz="quarter" idx="12"/>
          </p:nvPr>
        </p:nvSpPr>
        <p:spPr/>
        <p:txBody>
          <a:bodyPr/>
          <a:lstStyle/>
          <a:p>
            <a:fld id="{8E26CCCC-7A83-4FAD-9187-904D700669BD}" type="slidenum">
              <a:rPr lang="en-US" smtClean="0"/>
              <a:t>5</a:t>
            </a:fld>
            <a:endParaRPr lang="en-US"/>
          </a:p>
        </p:txBody>
      </p:sp>
      <p:sp>
        <p:nvSpPr>
          <p:cNvPr id="6" name="Content Placeholder 2">
            <a:extLst>
              <a:ext uri="{FF2B5EF4-FFF2-40B4-BE49-F238E27FC236}">
                <a16:creationId xmlns:a16="http://schemas.microsoft.com/office/drawing/2014/main" id="{6B065263-518A-4B97-8E2C-6CCDA2180F62}"/>
              </a:ext>
            </a:extLst>
          </p:cNvPr>
          <p:cNvSpPr txBox="1">
            <a:spLocks/>
          </p:cNvSpPr>
          <p:nvPr/>
        </p:nvSpPr>
        <p:spPr>
          <a:xfrm>
            <a:off x="521970" y="1254048"/>
            <a:ext cx="11033760" cy="473527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CA" sz="2600" dirty="0"/>
              <a:t>246 participants from 37 schools across the province!</a:t>
            </a:r>
          </a:p>
          <a:p>
            <a:pPr marL="0" indent="0">
              <a:buFont typeface="Arial" panose="020B0604020202020204" pitchFamily="34" charset="0"/>
              <a:buNone/>
            </a:pPr>
            <a:r>
              <a:rPr lang="en-CA" sz="2600" dirty="0"/>
              <a:t>The following are this years WAC funded district prize winners ($300 each)</a:t>
            </a:r>
          </a:p>
          <a:p>
            <a:pPr marL="0" indent="0">
              <a:buFont typeface="Arial" panose="020B0604020202020204" pitchFamily="34" charset="0"/>
              <a:buNone/>
            </a:pPr>
            <a:endParaRPr lang="en-CA" sz="500" dirty="0"/>
          </a:p>
          <a:p>
            <a:pPr marL="457200" lvl="1" indent="0">
              <a:spcBef>
                <a:spcPts val="0"/>
              </a:spcBef>
              <a:buNone/>
            </a:pPr>
            <a:r>
              <a:rPr lang="en-CA" sz="2000" dirty="0"/>
              <a:t>Joshua </a:t>
            </a:r>
            <a:r>
              <a:rPr lang="en-CA" sz="2000" dirty="0" err="1"/>
              <a:t>Beaudin</a:t>
            </a:r>
            <a:r>
              <a:rPr lang="en-CA" sz="2000" dirty="0"/>
              <a:t> – </a:t>
            </a:r>
            <a:r>
              <a:rPr lang="en-CA" sz="2000" i="1" dirty="0"/>
              <a:t>Vincent Massey HS (Brandon)</a:t>
            </a:r>
          </a:p>
          <a:p>
            <a:pPr marL="457200" lvl="1" indent="0">
              <a:spcBef>
                <a:spcPts val="0"/>
              </a:spcBef>
              <a:buNone/>
            </a:pPr>
            <a:r>
              <a:rPr lang="en-CA" sz="2000" dirty="0"/>
              <a:t>Dawson Reynolds – </a:t>
            </a:r>
            <a:r>
              <a:rPr lang="en-CA" sz="2000" i="1" dirty="0" err="1"/>
              <a:t>Rossburn</a:t>
            </a:r>
            <a:r>
              <a:rPr lang="en-CA" sz="2000" i="1" dirty="0"/>
              <a:t> Collegiate</a:t>
            </a:r>
          </a:p>
          <a:p>
            <a:pPr marL="457200" lvl="1" indent="0">
              <a:spcBef>
                <a:spcPts val="0"/>
              </a:spcBef>
              <a:buNone/>
            </a:pPr>
            <a:r>
              <a:rPr lang="en-CA" sz="2000" dirty="0"/>
              <a:t>Keanu </a:t>
            </a:r>
            <a:r>
              <a:rPr lang="en-CA" sz="2000" dirty="0" err="1"/>
              <a:t>Besaw</a:t>
            </a:r>
            <a:r>
              <a:rPr lang="en-CA" sz="2000" dirty="0"/>
              <a:t> – </a:t>
            </a:r>
            <a:r>
              <a:rPr lang="en-CA" sz="2000" i="1" dirty="0"/>
              <a:t>Portage Collegiate Institute</a:t>
            </a:r>
          </a:p>
          <a:p>
            <a:pPr marL="457200" lvl="1" indent="0">
              <a:spcBef>
                <a:spcPts val="0"/>
              </a:spcBef>
              <a:buNone/>
            </a:pPr>
            <a:r>
              <a:rPr lang="en-CA" sz="2000" dirty="0"/>
              <a:t>Matthew </a:t>
            </a:r>
            <a:r>
              <a:rPr lang="en-CA" sz="2000" dirty="0" err="1"/>
              <a:t>Nutbean</a:t>
            </a:r>
            <a:r>
              <a:rPr lang="en-CA" sz="2000" dirty="0"/>
              <a:t> – </a:t>
            </a:r>
            <a:r>
              <a:rPr lang="en-CA" sz="2000" i="1" dirty="0"/>
              <a:t>Lord Selkirk Regional HS</a:t>
            </a:r>
          </a:p>
          <a:p>
            <a:pPr marL="457200" lvl="1" indent="0">
              <a:spcBef>
                <a:spcPts val="0"/>
              </a:spcBef>
              <a:buNone/>
            </a:pPr>
            <a:r>
              <a:rPr lang="en-CA" sz="2000" dirty="0"/>
              <a:t>Fong Ma – </a:t>
            </a:r>
            <a:r>
              <a:rPr lang="en-CA" sz="2000" i="1" dirty="0"/>
              <a:t>J.H. Bruns Collegiate</a:t>
            </a:r>
          </a:p>
          <a:p>
            <a:pPr marL="457200" lvl="1" indent="0">
              <a:spcBef>
                <a:spcPts val="0"/>
              </a:spcBef>
              <a:buNone/>
            </a:pPr>
            <a:r>
              <a:rPr lang="en-CA" sz="2000" dirty="0"/>
              <a:t>Ethan Pottinger – </a:t>
            </a:r>
            <a:r>
              <a:rPr lang="en-CA" sz="2000" i="1" dirty="0"/>
              <a:t>College Sturgeon Heights Collegiate</a:t>
            </a:r>
          </a:p>
          <a:p>
            <a:pPr marL="457200" lvl="1" indent="0">
              <a:spcBef>
                <a:spcPts val="0"/>
              </a:spcBef>
              <a:buNone/>
            </a:pPr>
            <a:r>
              <a:rPr lang="en-CA" sz="2000" dirty="0" err="1"/>
              <a:t>Minghoa</a:t>
            </a:r>
            <a:r>
              <a:rPr lang="en-CA" sz="2000" dirty="0"/>
              <a:t> Yang – </a:t>
            </a:r>
            <a:r>
              <a:rPr lang="en-CA" sz="2000" i="1" dirty="0"/>
              <a:t>St. Johns Ravenscourt</a:t>
            </a:r>
          </a:p>
          <a:p>
            <a:pPr marL="457200" lvl="1" indent="0">
              <a:spcBef>
                <a:spcPts val="0"/>
              </a:spcBef>
              <a:buNone/>
            </a:pPr>
            <a:r>
              <a:rPr lang="en-CA" sz="2000" dirty="0" err="1"/>
              <a:t>Tianming</a:t>
            </a:r>
            <a:r>
              <a:rPr lang="en-CA" sz="2000" dirty="0"/>
              <a:t> Sun – </a:t>
            </a:r>
            <a:r>
              <a:rPr lang="en-CA" sz="2000" i="1" dirty="0"/>
              <a:t>Kelvin HS</a:t>
            </a:r>
            <a:endParaRPr lang="en-CA" sz="500" dirty="0"/>
          </a:p>
          <a:p>
            <a:pPr marL="0" indent="0">
              <a:buFont typeface="Arial" panose="020B0604020202020204" pitchFamily="34" charset="0"/>
              <a:buNone/>
            </a:pPr>
            <a:r>
              <a:rPr lang="en-CA" sz="2600" dirty="0"/>
              <a:t>Reminder: registration deadline for the MMC 2020 contest is February 10, 2020</a:t>
            </a:r>
          </a:p>
          <a:p>
            <a:pPr marL="0" indent="0">
              <a:buFont typeface="Arial" panose="020B0604020202020204" pitchFamily="34" charset="0"/>
              <a:buNone/>
            </a:pPr>
            <a:r>
              <a:rPr lang="en-CA" sz="2600" dirty="0"/>
              <a:t>Contest is for Grade 12 students </a:t>
            </a:r>
          </a:p>
          <a:p>
            <a:pPr marL="0" indent="0">
              <a:buNone/>
            </a:pPr>
            <a:r>
              <a:rPr lang="en-CA" sz="2000" dirty="0">
                <a:hlinkClick r:id="rId6"/>
              </a:rPr>
              <a:t>https://server.math.umanitoba.ca/~craigen/manitobamathletics/mmc/index.html</a:t>
            </a:r>
            <a:endParaRPr lang="en-CA" sz="2000" dirty="0"/>
          </a:p>
          <a:p>
            <a:pPr marL="0" indent="0">
              <a:buNone/>
            </a:pPr>
            <a:endParaRPr lang="en-CA" sz="2000" dirty="0"/>
          </a:p>
        </p:txBody>
      </p:sp>
      <p:sp>
        <p:nvSpPr>
          <p:cNvPr id="7" name="Title 1">
            <a:extLst>
              <a:ext uri="{FF2B5EF4-FFF2-40B4-BE49-F238E27FC236}">
                <a16:creationId xmlns:a16="http://schemas.microsoft.com/office/drawing/2014/main" id="{4ABC5D07-D51D-49AC-95C3-7D9DB5EBDDC6}"/>
              </a:ext>
            </a:extLst>
          </p:cNvPr>
          <p:cNvSpPr txBox="1">
            <a:spLocks/>
          </p:cNvSpPr>
          <p:nvPr/>
        </p:nvSpPr>
        <p:spPr>
          <a:xfrm>
            <a:off x="521970" y="136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CA" b="1" i="1" dirty="0"/>
              <a:t>2019 Manitoba Mathematical Contest Winners</a:t>
            </a:r>
            <a:endParaRPr lang="en-US" b="1" i="1" dirty="0"/>
          </a:p>
        </p:txBody>
      </p:sp>
    </p:spTree>
    <p:extLst>
      <p:ext uri="{BB962C8B-B14F-4D97-AF65-F5344CB8AC3E}">
        <p14:creationId xmlns:p14="http://schemas.microsoft.com/office/powerpoint/2010/main" val="220919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FF2B5EF4-FFF2-40B4-BE49-F238E27FC236}">
                <a16:creationId xmlns:a16="http://schemas.microsoft.com/office/drawing/2014/main" id="{829E6C82-618E-49DB-B684-0F782C16AC39}"/>
              </a:ext>
            </a:extLst>
          </p:cNvPr>
          <p:cNvGraphicFramePr>
            <a:graphicFrameLocks noChangeAspect="1"/>
          </p:cNvGraphicFramePr>
          <p:nvPr/>
        </p:nvGraphicFramePr>
        <p:xfrm>
          <a:off x="210428" y="5641103"/>
          <a:ext cx="1676738" cy="1007060"/>
        </p:xfrm>
        <a:graphic>
          <a:graphicData uri="http://schemas.openxmlformats.org/presentationml/2006/ole">
            <mc:AlternateContent xmlns:mc="http://schemas.openxmlformats.org/markup-compatibility/2006">
              <mc:Choice xmlns:v="urn:schemas-microsoft-com:vml" Requires="v">
                <p:oleObj spid="_x0000_s5127" name="Picture" r:id="rId3" imgW="953280" imgH="572040" progId="Word.Picture.8">
                  <p:embed/>
                </p:oleObj>
              </mc:Choice>
              <mc:Fallback>
                <p:oleObj name="Picture" r:id="rId3" imgW="953280" imgH="572040" progId="Word.Picture.8">
                  <p:embed/>
                  <p:pic>
                    <p:nvPicPr>
                      <p:cNvPr id="4" name="Object 3">
                        <a:extLst>
                          <a:ext uri="{FF2B5EF4-FFF2-40B4-BE49-F238E27FC236}">
                            <a16:creationId xmlns:a16="http://schemas.microsoft.com/office/drawing/2014/main" id="{829E6C82-618E-49DB-B684-0F782C16AC39}"/>
                          </a:ext>
                        </a:extLst>
                      </p:cNvPr>
                      <p:cNvPicPr>
                        <a:picLocks noChangeAspect="1" noChangeArrowheads="1"/>
                      </p:cNvPicPr>
                      <p:nvPr/>
                    </p:nvPicPr>
                    <p:blipFill>
                      <a:blip r:embed="rId4">
                        <a:lum bright="70000" contrast="-70000"/>
                        <a:extLst>
                          <a:ext uri="{28A0092B-C50C-407E-A947-70E740481C1C}">
                            <a14:useLocalDpi xmlns:a14="http://schemas.microsoft.com/office/drawing/2010/main" val="0"/>
                          </a:ext>
                        </a:extLst>
                      </a:blip>
                      <a:srcRect/>
                      <a:stretch>
                        <a:fillRect/>
                      </a:stretch>
                    </p:blipFill>
                    <p:spPr bwMode="auto">
                      <a:xfrm>
                        <a:off x="210428" y="5641103"/>
                        <a:ext cx="1676738" cy="1007060"/>
                      </a:xfrm>
                      <a:prstGeom prst="rect">
                        <a:avLst/>
                      </a:prstGeom>
                      <a:noFill/>
                    </p:spPr>
                  </p:pic>
                </p:oleObj>
              </mc:Fallback>
            </mc:AlternateContent>
          </a:graphicData>
        </a:graphic>
      </p:graphicFrame>
      <p:sp>
        <p:nvSpPr>
          <p:cNvPr id="2" name="Title 1">
            <a:extLst>
              <a:ext uri="{FF2B5EF4-FFF2-40B4-BE49-F238E27FC236}">
                <a16:creationId xmlns:a16="http://schemas.microsoft.com/office/drawing/2014/main" id="{495ECC98-63F5-4A32-89EF-5BE145D2701B}"/>
              </a:ext>
            </a:extLst>
          </p:cNvPr>
          <p:cNvSpPr>
            <a:spLocks noGrp="1"/>
          </p:cNvSpPr>
          <p:nvPr>
            <p:ph type="title"/>
          </p:nvPr>
        </p:nvSpPr>
        <p:spPr/>
        <p:txBody>
          <a:bodyPr/>
          <a:lstStyle/>
          <a:p>
            <a:r>
              <a:rPr lang="en-CA" b="1" i="1" dirty="0"/>
              <a:t>March 2019 Survey Results – Summary </a:t>
            </a:r>
            <a:endParaRPr lang="en-US" b="1" i="1" dirty="0"/>
          </a:p>
        </p:txBody>
      </p:sp>
      <p:sp>
        <p:nvSpPr>
          <p:cNvPr id="3" name="Content Placeholder 2">
            <a:extLst>
              <a:ext uri="{FF2B5EF4-FFF2-40B4-BE49-F238E27FC236}">
                <a16:creationId xmlns:a16="http://schemas.microsoft.com/office/drawing/2014/main" id="{17C81E54-F0B9-4482-A8DA-232018E43545}"/>
              </a:ext>
            </a:extLst>
          </p:cNvPr>
          <p:cNvSpPr>
            <a:spLocks noGrp="1"/>
          </p:cNvSpPr>
          <p:nvPr>
            <p:ph idx="1"/>
          </p:nvPr>
        </p:nvSpPr>
        <p:spPr>
          <a:xfrm>
            <a:off x="838200" y="1371601"/>
            <a:ext cx="10515600" cy="4805362"/>
          </a:xfrm>
        </p:spPr>
        <p:txBody>
          <a:bodyPr/>
          <a:lstStyle/>
          <a:p>
            <a:pPr marL="0" indent="0">
              <a:buNone/>
            </a:pPr>
            <a:r>
              <a:rPr lang="en-CA" sz="2600" dirty="0"/>
              <a:t>SurveyMonkey was sent out March 12, 2019</a:t>
            </a:r>
          </a:p>
          <a:p>
            <a:pPr marL="0" indent="0">
              <a:buNone/>
            </a:pPr>
            <a:r>
              <a:rPr lang="en-CA" sz="2600" b="1" dirty="0"/>
              <a:t>Items Addressed</a:t>
            </a:r>
          </a:p>
          <a:p>
            <a:pPr lvl="1"/>
            <a:r>
              <a:rPr lang="en-CA" sz="2600" dirty="0"/>
              <a:t>Mission Statement – effective May 6, 2019</a:t>
            </a:r>
          </a:p>
          <a:p>
            <a:pPr lvl="1"/>
            <a:r>
              <a:rPr lang="en-CA" sz="2600" dirty="0"/>
              <a:t>Email voting – in progress</a:t>
            </a:r>
          </a:p>
          <a:p>
            <a:pPr marL="0" indent="0">
              <a:buNone/>
            </a:pPr>
            <a:r>
              <a:rPr lang="en-CA" sz="2600" b="1" dirty="0"/>
              <a:t>Action Items for a Vote</a:t>
            </a:r>
          </a:p>
          <a:p>
            <a:pPr lvl="1"/>
            <a:r>
              <a:rPr lang="en-CA" sz="2600" dirty="0"/>
              <a:t>WAC website </a:t>
            </a:r>
          </a:p>
          <a:p>
            <a:pPr lvl="1"/>
            <a:r>
              <a:rPr lang="en-CA" sz="2600" dirty="0"/>
              <a:t>Networking Events</a:t>
            </a:r>
          </a:p>
          <a:p>
            <a:pPr marL="0" indent="0">
              <a:buNone/>
            </a:pPr>
            <a:r>
              <a:rPr lang="en-CA" sz="2600" b="1" dirty="0"/>
              <a:t>Items Outstanding: to be addressed with email voting in 2020</a:t>
            </a:r>
          </a:p>
          <a:p>
            <a:pPr lvl="1"/>
            <a:r>
              <a:rPr lang="en-CA" sz="2600" dirty="0"/>
              <a:t>Job Opportunity Distributions</a:t>
            </a:r>
          </a:p>
          <a:p>
            <a:pPr lvl="1"/>
            <a:r>
              <a:rPr lang="en-CA" sz="2600" dirty="0"/>
              <a:t>Non-member Semi-Annual Business Lunch Prices </a:t>
            </a:r>
          </a:p>
          <a:p>
            <a:pPr marL="0" indent="0">
              <a:buNone/>
            </a:pPr>
            <a:endParaRPr lang="en-CA" sz="2000" b="1" dirty="0"/>
          </a:p>
          <a:p>
            <a:pPr marL="0" indent="0">
              <a:buNone/>
            </a:pPr>
            <a:endParaRPr lang="en-CA" dirty="0"/>
          </a:p>
        </p:txBody>
      </p:sp>
      <p:sp>
        <p:nvSpPr>
          <p:cNvPr id="6" name="Slide Number Placeholder 5">
            <a:extLst>
              <a:ext uri="{FF2B5EF4-FFF2-40B4-BE49-F238E27FC236}">
                <a16:creationId xmlns:a16="http://schemas.microsoft.com/office/drawing/2014/main" id="{33BDD126-16CA-4110-B61F-860A18C705E6}"/>
              </a:ext>
            </a:extLst>
          </p:cNvPr>
          <p:cNvSpPr>
            <a:spLocks noGrp="1"/>
          </p:cNvSpPr>
          <p:nvPr>
            <p:ph type="sldNum" sz="quarter" idx="12"/>
          </p:nvPr>
        </p:nvSpPr>
        <p:spPr/>
        <p:txBody>
          <a:bodyPr/>
          <a:lstStyle/>
          <a:p>
            <a:fld id="{8E26CCCC-7A83-4FAD-9187-904D700669BD}" type="slidenum">
              <a:rPr lang="en-US" smtClean="0"/>
              <a:t>6</a:t>
            </a:fld>
            <a:endParaRPr lang="en-US"/>
          </a:p>
        </p:txBody>
      </p:sp>
      <p:sp>
        <p:nvSpPr>
          <p:cNvPr id="7" name="Footer Placeholder 4">
            <a:extLst>
              <a:ext uri="{FF2B5EF4-FFF2-40B4-BE49-F238E27FC236}">
                <a16:creationId xmlns:a16="http://schemas.microsoft.com/office/drawing/2014/main" id="{10D4A459-6F39-468A-925B-DCB7E75FCDB2}"/>
              </a:ext>
            </a:extLst>
          </p:cNvPr>
          <p:cNvSpPr>
            <a:spLocks noGrp="1"/>
          </p:cNvSpPr>
          <p:nvPr>
            <p:ph type="ftr" sz="quarter" idx="11"/>
          </p:nvPr>
        </p:nvSpPr>
        <p:spPr>
          <a:xfrm>
            <a:off x="4038600" y="6356350"/>
            <a:ext cx="4114800" cy="365125"/>
          </a:xfrm>
        </p:spPr>
        <p:txBody>
          <a:bodyPr/>
          <a:lstStyle/>
          <a:p>
            <a:r>
              <a:rPr lang="en-US" dirty="0"/>
              <a:t>November 12, 2019 Business Meeting</a:t>
            </a:r>
          </a:p>
        </p:txBody>
      </p:sp>
    </p:spTree>
    <p:extLst>
      <p:ext uri="{BB962C8B-B14F-4D97-AF65-F5344CB8AC3E}">
        <p14:creationId xmlns:p14="http://schemas.microsoft.com/office/powerpoint/2010/main" val="9654703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FF2B5EF4-FFF2-40B4-BE49-F238E27FC236}">
                <a16:creationId xmlns:a16="http://schemas.microsoft.com/office/drawing/2014/main" id="{829E6C82-618E-49DB-B684-0F782C16AC39}"/>
              </a:ext>
            </a:extLst>
          </p:cNvPr>
          <p:cNvGraphicFramePr>
            <a:graphicFrameLocks noChangeAspect="1"/>
          </p:cNvGraphicFramePr>
          <p:nvPr/>
        </p:nvGraphicFramePr>
        <p:xfrm>
          <a:off x="210428" y="5641103"/>
          <a:ext cx="1676738" cy="1007060"/>
        </p:xfrm>
        <a:graphic>
          <a:graphicData uri="http://schemas.openxmlformats.org/presentationml/2006/ole">
            <mc:AlternateContent xmlns:mc="http://schemas.openxmlformats.org/markup-compatibility/2006">
              <mc:Choice xmlns:v="urn:schemas-microsoft-com:vml" Requires="v">
                <p:oleObj spid="_x0000_s6151" name="Picture" r:id="rId4" imgW="953280" imgH="572040" progId="Word.Picture.8">
                  <p:embed/>
                </p:oleObj>
              </mc:Choice>
              <mc:Fallback>
                <p:oleObj name="Picture" r:id="rId4" imgW="953280" imgH="572040" progId="Word.Picture.8">
                  <p:embed/>
                  <p:pic>
                    <p:nvPicPr>
                      <p:cNvPr id="4" name="Object 3">
                        <a:extLst>
                          <a:ext uri="{FF2B5EF4-FFF2-40B4-BE49-F238E27FC236}">
                            <a16:creationId xmlns:a16="http://schemas.microsoft.com/office/drawing/2014/main" id="{829E6C82-618E-49DB-B684-0F782C16AC39}"/>
                          </a:ext>
                        </a:extLst>
                      </p:cNvPr>
                      <p:cNvPicPr>
                        <a:picLocks noChangeAspect="1" noChangeArrowheads="1"/>
                      </p:cNvPicPr>
                      <p:nvPr/>
                    </p:nvPicPr>
                    <p:blipFill>
                      <a:blip r:embed="rId5">
                        <a:lum bright="70000" contrast="-70000"/>
                        <a:extLst>
                          <a:ext uri="{28A0092B-C50C-407E-A947-70E740481C1C}">
                            <a14:useLocalDpi xmlns:a14="http://schemas.microsoft.com/office/drawing/2010/main" val="0"/>
                          </a:ext>
                        </a:extLst>
                      </a:blip>
                      <a:srcRect/>
                      <a:stretch>
                        <a:fillRect/>
                      </a:stretch>
                    </p:blipFill>
                    <p:spPr bwMode="auto">
                      <a:xfrm>
                        <a:off x="210428" y="5641103"/>
                        <a:ext cx="1676738" cy="1007060"/>
                      </a:xfrm>
                      <a:prstGeom prst="rect">
                        <a:avLst/>
                      </a:prstGeom>
                      <a:noFill/>
                    </p:spPr>
                  </p:pic>
                </p:oleObj>
              </mc:Fallback>
            </mc:AlternateContent>
          </a:graphicData>
        </a:graphic>
      </p:graphicFrame>
      <p:sp>
        <p:nvSpPr>
          <p:cNvPr id="2" name="Title 1">
            <a:extLst>
              <a:ext uri="{FF2B5EF4-FFF2-40B4-BE49-F238E27FC236}">
                <a16:creationId xmlns:a16="http://schemas.microsoft.com/office/drawing/2014/main" id="{495ECC98-63F5-4A32-89EF-5BE145D2701B}"/>
              </a:ext>
            </a:extLst>
          </p:cNvPr>
          <p:cNvSpPr>
            <a:spLocks noGrp="1"/>
          </p:cNvSpPr>
          <p:nvPr>
            <p:ph type="title"/>
          </p:nvPr>
        </p:nvSpPr>
        <p:spPr/>
        <p:txBody>
          <a:bodyPr/>
          <a:lstStyle/>
          <a:p>
            <a:r>
              <a:rPr lang="en-CA" b="1" i="1" dirty="0"/>
              <a:t>Action Item for a Vote – WAC Website</a:t>
            </a:r>
            <a:endParaRPr lang="en-US" b="1" i="1" dirty="0"/>
          </a:p>
        </p:txBody>
      </p:sp>
      <p:sp>
        <p:nvSpPr>
          <p:cNvPr id="3" name="Content Placeholder 2">
            <a:extLst>
              <a:ext uri="{FF2B5EF4-FFF2-40B4-BE49-F238E27FC236}">
                <a16:creationId xmlns:a16="http://schemas.microsoft.com/office/drawing/2014/main" id="{17C81E54-F0B9-4482-A8DA-232018E43545}"/>
              </a:ext>
            </a:extLst>
          </p:cNvPr>
          <p:cNvSpPr>
            <a:spLocks noGrp="1"/>
          </p:cNvSpPr>
          <p:nvPr>
            <p:ph idx="1"/>
          </p:nvPr>
        </p:nvSpPr>
        <p:spPr>
          <a:xfrm>
            <a:off x="768723" y="1291590"/>
            <a:ext cx="10654553" cy="5064760"/>
          </a:xfrm>
        </p:spPr>
        <p:txBody>
          <a:bodyPr>
            <a:noAutofit/>
          </a:bodyPr>
          <a:lstStyle/>
          <a:p>
            <a:pPr marL="0" indent="0">
              <a:buNone/>
            </a:pPr>
            <a:r>
              <a:rPr lang="en-CA" sz="2200" b="1" dirty="0"/>
              <a:t>WAC Website</a:t>
            </a:r>
          </a:p>
          <a:p>
            <a:pPr marL="0" indent="0">
              <a:buNone/>
            </a:pPr>
            <a:r>
              <a:rPr lang="en-CA" sz="2200" dirty="0"/>
              <a:t>A website will help members stay connected. It will house executive contact information, scholarship and math contest information so members have the opportunity to share with their networks, and upcoming event information and registration. </a:t>
            </a:r>
          </a:p>
          <a:p>
            <a:pPr marL="0" indent="0">
              <a:buNone/>
            </a:pPr>
            <a:r>
              <a:rPr lang="en-CA" sz="2200" dirty="0"/>
              <a:t>Fee: $10 USD per month </a:t>
            </a:r>
          </a:p>
          <a:p>
            <a:pPr marL="0" indent="0">
              <a:buNone/>
            </a:pPr>
            <a:r>
              <a:rPr lang="en-CA" sz="2200" b="1" dirty="0"/>
              <a:t>Website feedback summary:</a:t>
            </a:r>
          </a:p>
          <a:p>
            <a:r>
              <a:rPr lang="en-CA" sz="2200" dirty="0"/>
              <a:t>12 responses, we were hoping for higher participation level. </a:t>
            </a:r>
          </a:p>
          <a:p>
            <a:r>
              <a:rPr lang="en-CA" sz="2200" dirty="0"/>
              <a:t>Feedback was </a:t>
            </a:r>
            <a:r>
              <a:rPr lang="en-CA" sz="2200" b="1" dirty="0"/>
              <a:t>100% for </a:t>
            </a:r>
            <a:r>
              <a:rPr lang="en-CA" sz="2200" dirty="0"/>
              <a:t>the website and </a:t>
            </a:r>
            <a:r>
              <a:rPr lang="en-CA" sz="2200" b="1" dirty="0"/>
              <a:t>100% in support </a:t>
            </a:r>
            <a:r>
              <a:rPr lang="en-CA" sz="2200" dirty="0"/>
              <a:t>of a small amount of WAC surplus to go towards the website. </a:t>
            </a:r>
          </a:p>
          <a:p>
            <a:r>
              <a:rPr lang="en-CA" sz="2200" dirty="0"/>
              <a:t>We also received some general feedback on the look and feel of the website which was greatly appreciated!</a:t>
            </a:r>
          </a:p>
          <a:p>
            <a:r>
              <a:rPr lang="en-CA" sz="2200" dirty="0"/>
              <a:t>Split decision on a membership listing, decision to not include at this time.</a:t>
            </a:r>
          </a:p>
        </p:txBody>
      </p:sp>
      <p:sp>
        <p:nvSpPr>
          <p:cNvPr id="6" name="Slide Number Placeholder 5">
            <a:extLst>
              <a:ext uri="{FF2B5EF4-FFF2-40B4-BE49-F238E27FC236}">
                <a16:creationId xmlns:a16="http://schemas.microsoft.com/office/drawing/2014/main" id="{33BDD126-16CA-4110-B61F-860A18C705E6}"/>
              </a:ext>
            </a:extLst>
          </p:cNvPr>
          <p:cNvSpPr>
            <a:spLocks noGrp="1"/>
          </p:cNvSpPr>
          <p:nvPr>
            <p:ph type="sldNum" sz="quarter" idx="12"/>
          </p:nvPr>
        </p:nvSpPr>
        <p:spPr/>
        <p:txBody>
          <a:bodyPr/>
          <a:lstStyle/>
          <a:p>
            <a:fld id="{8E26CCCC-7A83-4FAD-9187-904D700669BD}" type="slidenum">
              <a:rPr lang="en-US" smtClean="0"/>
              <a:t>7</a:t>
            </a:fld>
            <a:endParaRPr lang="en-US"/>
          </a:p>
        </p:txBody>
      </p:sp>
      <p:sp>
        <p:nvSpPr>
          <p:cNvPr id="7" name="Footer Placeholder 4">
            <a:extLst>
              <a:ext uri="{FF2B5EF4-FFF2-40B4-BE49-F238E27FC236}">
                <a16:creationId xmlns:a16="http://schemas.microsoft.com/office/drawing/2014/main" id="{F7CA3B9F-8A30-4406-A8DF-24D52EBBAC7A}"/>
              </a:ext>
            </a:extLst>
          </p:cNvPr>
          <p:cNvSpPr>
            <a:spLocks noGrp="1"/>
          </p:cNvSpPr>
          <p:nvPr>
            <p:ph type="ftr" sz="quarter" idx="11"/>
          </p:nvPr>
        </p:nvSpPr>
        <p:spPr>
          <a:xfrm>
            <a:off x="4038600" y="6356350"/>
            <a:ext cx="4114800" cy="365125"/>
          </a:xfrm>
        </p:spPr>
        <p:txBody>
          <a:bodyPr/>
          <a:lstStyle/>
          <a:p>
            <a:r>
              <a:rPr lang="en-US" dirty="0"/>
              <a:t>November 12, 2019 Business Meeting</a:t>
            </a:r>
          </a:p>
        </p:txBody>
      </p:sp>
    </p:spTree>
    <p:extLst>
      <p:ext uri="{BB962C8B-B14F-4D97-AF65-F5344CB8AC3E}">
        <p14:creationId xmlns:p14="http://schemas.microsoft.com/office/powerpoint/2010/main" val="31911519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FF2B5EF4-FFF2-40B4-BE49-F238E27FC236}">
                <a16:creationId xmlns:a16="http://schemas.microsoft.com/office/drawing/2014/main" id="{829E6C82-618E-49DB-B684-0F782C16AC39}"/>
              </a:ext>
            </a:extLst>
          </p:cNvPr>
          <p:cNvGraphicFramePr>
            <a:graphicFrameLocks noChangeAspect="1"/>
          </p:cNvGraphicFramePr>
          <p:nvPr/>
        </p:nvGraphicFramePr>
        <p:xfrm>
          <a:off x="210428" y="5641103"/>
          <a:ext cx="1676738" cy="1007060"/>
        </p:xfrm>
        <a:graphic>
          <a:graphicData uri="http://schemas.openxmlformats.org/presentationml/2006/ole">
            <mc:AlternateContent xmlns:mc="http://schemas.openxmlformats.org/markup-compatibility/2006">
              <mc:Choice xmlns:v="urn:schemas-microsoft-com:vml" Requires="v">
                <p:oleObj spid="_x0000_s11267" name="Picture" r:id="rId4" imgW="953280" imgH="572040" progId="Word.Picture.8">
                  <p:embed/>
                </p:oleObj>
              </mc:Choice>
              <mc:Fallback>
                <p:oleObj name="Picture" r:id="rId4" imgW="953280" imgH="572040" progId="Word.Picture.8">
                  <p:embed/>
                  <p:pic>
                    <p:nvPicPr>
                      <p:cNvPr id="4" name="Object 3">
                        <a:extLst>
                          <a:ext uri="{FF2B5EF4-FFF2-40B4-BE49-F238E27FC236}">
                            <a16:creationId xmlns:a16="http://schemas.microsoft.com/office/drawing/2014/main" id="{829E6C82-618E-49DB-B684-0F782C16AC39}"/>
                          </a:ext>
                        </a:extLst>
                      </p:cNvPr>
                      <p:cNvPicPr>
                        <a:picLocks noChangeAspect="1" noChangeArrowheads="1"/>
                      </p:cNvPicPr>
                      <p:nvPr/>
                    </p:nvPicPr>
                    <p:blipFill>
                      <a:blip r:embed="rId5">
                        <a:lum bright="70000" contrast="-70000"/>
                        <a:extLst>
                          <a:ext uri="{28A0092B-C50C-407E-A947-70E740481C1C}">
                            <a14:useLocalDpi xmlns:a14="http://schemas.microsoft.com/office/drawing/2010/main" val="0"/>
                          </a:ext>
                        </a:extLst>
                      </a:blip>
                      <a:srcRect/>
                      <a:stretch>
                        <a:fillRect/>
                      </a:stretch>
                    </p:blipFill>
                    <p:spPr bwMode="auto">
                      <a:xfrm>
                        <a:off x="210428" y="5641103"/>
                        <a:ext cx="1676738" cy="1007060"/>
                      </a:xfrm>
                      <a:prstGeom prst="rect">
                        <a:avLst/>
                      </a:prstGeom>
                      <a:noFill/>
                    </p:spPr>
                  </p:pic>
                </p:oleObj>
              </mc:Fallback>
            </mc:AlternateContent>
          </a:graphicData>
        </a:graphic>
      </p:graphicFrame>
      <p:sp>
        <p:nvSpPr>
          <p:cNvPr id="2" name="Title 1">
            <a:extLst>
              <a:ext uri="{FF2B5EF4-FFF2-40B4-BE49-F238E27FC236}">
                <a16:creationId xmlns:a16="http://schemas.microsoft.com/office/drawing/2014/main" id="{495ECC98-63F5-4A32-89EF-5BE145D2701B}"/>
              </a:ext>
            </a:extLst>
          </p:cNvPr>
          <p:cNvSpPr>
            <a:spLocks noGrp="1"/>
          </p:cNvSpPr>
          <p:nvPr>
            <p:ph type="title"/>
          </p:nvPr>
        </p:nvSpPr>
        <p:spPr/>
        <p:txBody>
          <a:bodyPr/>
          <a:lstStyle/>
          <a:p>
            <a:r>
              <a:rPr lang="en-CA" b="1" i="1" dirty="0"/>
              <a:t>Action Item for a Vote – Networking Events</a:t>
            </a:r>
            <a:endParaRPr lang="en-US" b="1" i="1" dirty="0"/>
          </a:p>
        </p:txBody>
      </p:sp>
      <p:sp>
        <p:nvSpPr>
          <p:cNvPr id="3" name="Content Placeholder 2">
            <a:extLst>
              <a:ext uri="{FF2B5EF4-FFF2-40B4-BE49-F238E27FC236}">
                <a16:creationId xmlns:a16="http://schemas.microsoft.com/office/drawing/2014/main" id="{17C81E54-F0B9-4482-A8DA-232018E43545}"/>
              </a:ext>
            </a:extLst>
          </p:cNvPr>
          <p:cNvSpPr>
            <a:spLocks noGrp="1"/>
          </p:cNvSpPr>
          <p:nvPr>
            <p:ph idx="1"/>
          </p:nvPr>
        </p:nvSpPr>
        <p:spPr>
          <a:xfrm>
            <a:off x="768723" y="1291590"/>
            <a:ext cx="10798437" cy="5064760"/>
          </a:xfrm>
        </p:spPr>
        <p:txBody>
          <a:bodyPr>
            <a:normAutofit/>
          </a:bodyPr>
          <a:lstStyle/>
          <a:p>
            <a:pPr marL="0" indent="0">
              <a:buNone/>
            </a:pPr>
            <a:endParaRPr lang="en-CA" sz="2600" b="1" dirty="0"/>
          </a:p>
          <a:p>
            <a:pPr marL="0" indent="0">
              <a:buNone/>
            </a:pPr>
            <a:r>
              <a:rPr lang="en-CA" sz="2600" b="1" dirty="0"/>
              <a:t>Networking Events</a:t>
            </a:r>
          </a:p>
          <a:p>
            <a:pPr marL="0" indent="0">
              <a:buNone/>
            </a:pPr>
            <a:r>
              <a:rPr lang="en-CA" sz="2600" i="1" dirty="0"/>
              <a:t>Annual Summer Golf Event – to continue</a:t>
            </a:r>
          </a:p>
          <a:p>
            <a:pPr marL="0" indent="0">
              <a:buNone/>
            </a:pPr>
            <a:r>
              <a:rPr lang="en-CA" sz="2600" i="1" dirty="0"/>
              <a:t>*NEW* Winter Annual Networking Event Proposed – Rotating Events each year</a:t>
            </a:r>
          </a:p>
          <a:p>
            <a:pPr marL="0" indent="0">
              <a:buNone/>
            </a:pPr>
            <a:endParaRPr lang="en-CA" sz="2600" i="1" dirty="0"/>
          </a:p>
          <a:p>
            <a:pPr marL="0" indent="0">
              <a:buNone/>
            </a:pPr>
            <a:r>
              <a:rPr lang="en-CA" sz="2600" u="sng" dirty="0"/>
              <a:t>2020 - Wine Tasting at De Luca Fine Wines </a:t>
            </a:r>
          </a:p>
          <a:p>
            <a:r>
              <a:rPr lang="en-CA" sz="2600" dirty="0"/>
              <a:t>Flat rates for venue rental &amp; specialists – covered by the WAC approx. $500</a:t>
            </a:r>
          </a:p>
          <a:p>
            <a:r>
              <a:rPr lang="en-CA" sz="2600" dirty="0"/>
              <a:t>Food, Beverage and gratuities – covered by members approx. $20 per person (details to be coordinated with event host)</a:t>
            </a:r>
          </a:p>
          <a:p>
            <a:r>
              <a:rPr lang="en-CA" sz="2600" dirty="0"/>
              <a:t>Non-alcoholic beverage alternatives will also be provided</a:t>
            </a:r>
          </a:p>
        </p:txBody>
      </p:sp>
      <p:sp>
        <p:nvSpPr>
          <p:cNvPr id="6" name="Slide Number Placeholder 5">
            <a:extLst>
              <a:ext uri="{FF2B5EF4-FFF2-40B4-BE49-F238E27FC236}">
                <a16:creationId xmlns:a16="http://schemas.microsoft.com/office/drawing/2014/main" id="{33BDD126-16CA-4110-B61F-860A18C705E6}"/>
              </a:ext>
            </a:extLst>
          </p:cNvPr>
          <p:cNvSpPr>
            <a:spLocks noGrp="1"/>
          </p:cNvSpPr>
          <p:nvPr>
            <p:ph type="sldNum" sz="quarter" idx="12"/>
          </p:nvPr>
        </p:nvSpPr>
        <p:spPr/>
        <p:txBody>
          <a:bodyPr/>
          <a:lstStyle/>
          <a:p>
            <a:fld id="{8E26CCCC-7A83-4FAD-9187-904D700669BD}" type="slidenum">
              <a:rPr lang="en-US" smtClean="0"/>
              <a:t>8</a:t>
            </a:fld>
            <a:endParaRPr lang="en-US"/>
          </a:p>
        </p:txBody>
      </p:sp>
      <p:sp>
        <p:nvSpPr>
          <p:cNvPr id="7" name="Footer Placeholder 4">
            <a:extLst>
              <a:ext uri="{FF2B5EF4-FFF2-40B4-BE49-F238E27FC236}">
                <a16:creationId xmlns:a16="http://schemas.microsoft.com/office/drawing/2014/main" id="{F7CA3B9F-8A30-4406-A8DF-24D52EBBAC7A}"/>
              </a:ext>
            </a:extLst>
          </p:cNvPr>
          <p:cNvSpPr>
            <a:spLocks noGrp="1"/>
          </p:cNvSpPr>
          <p:nvPr>
            <p:ph type="ftr" sz="quarter" idx="11"/>
          </p:nvPr>
        </p:nvSpPr>
        <p:spPr>
          <a:xfrm>
            <a:off x="4038600" y="6356350"/>
            <a:ext cx="4114800" cy="365125"/>
          </a:xfrm>
        </p:spPr>
        <p:txBody>
          <a:bodyPr/>
          <a:lstStyle/>
          <a:p>
            <a:r>
              <a:rPr lang="en-US" dirty="0"/>
              <a:t>November 12, 2019 Business Meeting</a:t>
            </a:r>
          </a:p>
        </p:txBody>
      </p:sp>
    </p:spTree>
    <p:extLst>
      <p:ext uri="{BB962C8B-B14F-4D97-AF65-F5344CB8AC3E}">
        <p14:creationId xmlns:p14="http://schemas.microsoft.com/office/powerpoint/2010/main" val="15310013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58825E1-961D-442F-A851-994A761122DE}"/>
              </a:ext>
            </a:extLst>
          </p:cNvPr>
          <p:cNvSpPr>
            <a:spLocks noGrp="1"/>
          </p:cNvSpPr>
          <p:nvPr>
            <p:ph type="subTitle" idx="1"/>
          </p:nvPr>
        </p:nvSpPr>
        <p:spPr>
          <a:xfrm>
            <a:off x="651510" y="4810053"/>
            <a:ext cx="10709910" cy="1655762"/>
          </a:xfrm>
        </p:spPr>
        <p:txBody>
          <a:bodyPr/>
          <a:lstStyle/>
          <a:p>
            <a:endParaRPr lang="en-CA" dirty="0"/>
          </a:p>
          <a:p>
            <a:r>
              <a:rPr lang="en-CA" b="1" dirty="0"/>
              <a:t>Suggestions are always welcome and can be emailed to the WAC Executive</a:t>
            </a:r>
          </a:p>
          <a:p>
            <a:r>
              <a:rPr lang="pt-BR" dirty="0">
                <a:hlinkClick r:id="rId3"/>
              </a:rPr>
              <a:t>Gordon.Yestrau@gwl.ca</a:t>
            </a:r>
            <a:r>
              <a:rPr lang="pt-BR" dirty="0"/>
              <a:t> or </a:t>
            </a:r>
            <a:r>
              <a:rPr lang="pt-BR" dirty="0">
                <a:hlinkClick r:id="rId4"/>
              </a:rPr>
              <a:t>JuliaGudmundson@wawanesa.com</a:t>
            </a:r>
            <a:endParaRPr lang="pt-BR" dirty="0"/>
          </a:p>
          <a:p>
            <a:endParaRPr lang="en-CA" b="1" dirty="0"/>
          </a:p>
        </p:txBody>
      </p:sp>
      <p:graphicFrame>
        <p:nvGraphicFramePr>
          <p:cNvPr id="6" name="Object 5">
            <a:extLst>
              <a:ext uri="{FF2B5EF4-FFF2-40B4-BE49-F238E27FC236}">
                <a16:creationId xmlns:a16="http://schemas.microsoft.com/office/drawing/2014/main" id="{AE4B3907-A269-4F98-933E-696C9628DAA2}"/>
              </a:ext>
            </a:extLst>
          </p:cNvPr>
          <p:cNvGraphicFramePr>
            <a:graphicFrameLocks noChangeAspect="1"/>
          </p:cNvGraphicFramePr>
          <p:nvPr>
            <p:extLst/>
          </p:nvPr>
        </p:nvGraphicFramePr>
        <p:xfrm>
          <a:off x="3216275" y="1119576"/>
          <a:ext cx="5759450" cy="3459163"/>
        </p:xfrm>
        <a:graphic>
          <a:graphicData uri="http://schemas.openxmlformats.org/presentationml/2006/ole">
            <mc:AlternateContent xmlns:mc="http://schemas.openxmlformats.org/markup-compatibility/2006">
              <mc:Choice xmlns:v="urn:schemas-microsoft-com:vml" Requires="v">
                <p:oleObj spid="_x0000_s7174" name="Picture" r:id="rId5" imgW="953280" imgH="572040" progId="Word.Picture.8">
                  <p:embed/>
                </p:oleObj>
              </mc:Choice>
              <mc:Fallback>
                <p:oleObj name="Picture" r:id="rId5" imgW="953280" imgH="572040" progId="Word.Picture.8">
                  <p:embed/>
                  <p:pic>
                    <p:nvPicPr>
                      <p:cNvPr id="6" name="Object 5">
                        <a:extLst>
                          <a:ext uri="{FF2B5EF4-FFF2-40B4-BE49-F238E27FC236}">
                            <a16:creationId xmlns:a16="http://schemas.microsoft.com/office/drawing/2014/main" id="{AE4B3907-A269-4F98-933E-696C9628DAA2}"/>
                          </a:ext>
                        </a:extLst>
                      </p:cNvPr>
                      <p:cNvPicPr>
                        <a:picLocks noChangeAspect="1" noChangeArrowheads="1"/>
                      </p:cNvPicPr>
                      <p:nvPr/>
                    </p:nvPicPr>
                    <p:blipFill>
                      <a:blip r:embed="rId6">
                        <a:lum bright="70000" contrast="-70000"/>
                      </a:blip>
                      <a:srcRect/>
                      <a:stretch>
                        <a:fillRect/>
                      </a:stretch>
                    </p:blipFill>
                    <p:spPr bwMode="auto">
                      <a:xfrm>
                        <a:off x="3216275" y="1119576"/>
                        <a:ext cx="5759450" cy="3459163"/>
                      </a:xfrm>
                      <a:prstGeom prst="rect">
                        <a:avLst/>
                      </a:prstGeom>
                      <a:noFill/>
                      <a:extLst/>
                    </p:spPr>
                  </p:pic>
                </p:oleObj>
              </mc:Fallback>
            </mc:AlternateContent>
          </a:graphicData>
        </a:graphic>
      </p:graphicFrame>
    </p:spTree>
    <p:extLst>
      <p:ext uri="{BB962C8B-B14F-4D97-AF65-F5344CB8AC3E}">
        <p14:creationId xmlns:p14="http://schemas.microsoft.com/office/powerpoint/2010/main" val="34219581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9DC89B8AEEEC34BB0B7F84C0BE4B46E" ma:contentTypeVersion="10" ma:contentTypeDescription="Create a new document." ma:contentTypeScope="" ma:versionID="e820de77b477f1a10324197885d4e119">
  <xsd:schema xmlns:xsd="http://www.w3.org/2001/XMLSchema" xmlns:xs="http://www.w3.org/2001/XMLSchema" xmlns:p="http://schemas.microsoft.com/office/2006/metadata/properties" xmlns:ns3="fc1d587d-d853-49f4-bbc0-40588d640cec" xmlns:ns4="236c0d59-5213-4a0d-8e50-d4a5075a939c" targetNamespace="http://schemas.microsoft.com/office/2006/metadata/properties" ma:root="true" ma:fieldsID="4dc4bee48625317a57ea577b0067db15" ns3:_="" ns4:_="">
    <xsd:import namespace="fc1d587d-d853-49f4-bbc0-40588d640cec"/>
    <xsd:import namespace="236c0d59-5213-4a0d-8e50-d4a5075a939c"/>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4:SharedWithUsers" minOccurs="0"/>
                <xsd:element ref="ns4:SharedWithDetails" minOccurs="0"/>
                <xsd:element ref="ns4:SharingHintHash"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c1d587d-d853-49f4-bbc0-40588d640ce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36c0d59-5213-4a0d-8e50-d4a5075a939c"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E2E701C-3C21-46A1-84D0-5F7EBD22B76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c1d587d-d853-49f4-bbc0-40588d640cec"/>
    <ds:schemaRef ds:uri="236c0d59-5213-4a0d-8e50-d4a5075a93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D3DC244-E41E-45F9-BEAA-21783E7D8693}">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51C16615-24B8-4C24-A1BB-A0D1023CE42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560</TotalTime>
  <Words>1022</Words>
  <Application>Microsoft Office PowerPoint</Application>
  <PresentationFormat>Widescreen</PresentationFormat>
  <Paragraphs>131</Paragraphs>
  <Slides>11</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6" baseType="lpstr">
      <vt:lpstr>Arial</vt:lpstr>
      <vt:lpstr>Calibri</vt:lpstr>
      <vt:lpstr>Calibri Light</vt:lpstr>
      <vt:lpstr>Office Theme</vt:lpstr>
      <vt:lpstr>Picture</vt:lpstr>
      <vt:lpstr>PowerPoint Presentation</vt:lpstr>
      <vt:lpstr>WAC Executive Election</vt:lpstr>
      <vt:lpstr>Voting Process Changes</vt:lpstr>
      <vt:lpstr>2019-2020 WAC Scholarship Recipients</vt:lpstr>
      <vt:lpstr>PowerPoint Presentation</vt:lpstr>
      <vt:lpstr>March 2019 Survey Results – Summary </vt:lpstr>
      <vt:lpstr>Action Item for a Vote – WAC Website</vt:lpstr>
      <vt:lpstr>Action Item for a Vote – Networking Events</vt:lpstr>
      <vt:lpstr>PowerPoint Presentation</vt:lpstr>
      <vt:lpstr>Survey Results – Items Outstanding</vt:lpstr>
      <vt:lpstr>Survey Results – Items Outstanding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 Gudmundson</dc:creator>
  <cp:lastModifiedBy>Julia Gudmundson</cp:lastModifiedBy>
  <cp:revision>36</cp:revision>
  <dcterms:created xsi:type="dcterms:W3CDTF">2019-04-07T23:20:40Z</dcterms:created>
  <dcterms:modified xsi:type="dcterms:W3CDTF">2019-11-08T18:08:49Z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0x01010049DC89B8AEEEC34BB0B7F84C0BE4B46E</vt:lpwstr>
  </property>
</Properties>
</file>