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67" r:id="rId3"/>
    <p:sldId id="268" r:id="rId4"/>
    <p:sldId id="269" r:id="rId5"/>
    <p:sldId id="262" r:id="rId6"/>
    <p:sldId id="258" r:id="rId7"/>
    <p:sldId id="259" r:id="rId8"/>
    <p:sldId id="263" r:id="rId9"/>
    <p:sldId id="266" r:id="rId10"/>
    <p:sldId id="265"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567" autoAdjust="0"/>
  </p:normalViewPr>
  <p:slideViewPr>
    <p:cSldViewPr snapToGrid="0">
      <p:cViewPr varScale="1">
        <p:scale>
          <a:sx n="84" d="100"/>
          <a:sy n="84" d="100"/>
        </p:scale>
        <p:origin x="1572" y="90"/>
      </p:cViewPr>
      <p:guideLst/>
    </p:cSldViewPr>
  </p:slideViewPr>
  <p:notesTextViewPr>
    <p:cViewPr>
      <p:scale>
        <a:sx n="1" d="1"/>
        <a:sy n="1" d="1"/>
      </p:scale>
      <p:origin x="0" y="-7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DC1CC8-0233-4868-A79F-D570C36E50E9}" type="datetimeFigureOut">
              <a:rPr lang="en-US" smtClean="0"/>
              <a:t>5/6/2019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2B46426-1E2F-42B1-A0EB-7D7CC9792BAE}" type="slidenum">
              <a:rPr lang="en-US" smtClean="0"/>
              <a:t>‹#›</a:t>
            </a:fld>
            <a:endParaRPr lang="en-US"/>
          </a:p>
        </p:txBody>
      </p:sp>
    </p:spTree>
    <p:extLst>
      <p:ext uri="{BB962C8B-B14F-4D97-AF65-F5344CB8AC3E}">
        <p14:creationId xmlns:p14="http://schemas.microsoft.com/office/powerpoint/2010/main" val="27222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gordonyestrau.wixsite.com/wpgactclub"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B46426-1E2F-42B1-A0EB-7D7CC9792BAE}" type="slidenum">
              <a:rPr lang="en-US" smtClean="0"/>
              <a:t>1</a:t>
            </a:fld>
            <a:endParaRPr lang="en-US"/>
          </a:p>
        </p:txBody>
      </p:sp>
    </p:spTree>
    <p:extLst>
      <p:ext uri="{BB962C8B-B14F-4D97-AF65-F5344CB8AC3E}">
        <p14:creationId xmlns:p14="http://schemas.microsoft.com/office/powerpoint/2010/main" val="2009080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CA" u="sng" dirty="0"/>
          </a:p>
          <a:p>
            <a:pPr defTabSz="933237">
              <a:defRPr/>
            </a:pPr>
            <a:r>
              <a:rPr lang="en-CA" dirty="0"/>
              <a:t>We didn’t get a tonne of input on scholarship or math contest. Current plan is to continue with Status Quo.</a:t>
            </a:r>
          </a:p>
          <a:p>
            <a:pPr defTabSz="933237">
              <a:defRPr/>
            </a:pPr>
            <a:r>
              <a:rPr lang="en-CA" dirty="0"/>
              <a:t>Gold event has a slightly positive response rate so we are going to continue with it for another year. However, we did get a lot of feedback requesting another type event so we are going to attempt to host a second networking type of event.</a:t>
            </a:r>
          </a:p>
          <a:p>
            <a:pPr defTabSz="933237">
              <a:defRPr/>
            </a:pPr>
            <a:r>
              <a:rPr lang="en-CA" dirty="0"/>
              <a:t>We also got feedback saying that a WAC sponsored volunteer event would be fun, another option we are planning on looking into in the near future.</a:t>
            </a:r>
          </a:p>
          <a:p>
            <a:pPr defTabSz="933237">
              <a:defRPr/>
            </a:pPr>
            <a:endParaRPr lang="en-CA" dirty="0"/>
          </a:p>
          <a:p>
            <a:pPr defTabSz="933237">
              <a:defRPr/>
            </a:pPr>
            <a:r>
              <a:rPr lang="en-CA" dirty="0"/>
              <a:t>Once again, please send us any ideas or suggestions you may have.</a:t>
            </a:r>
          </a:p>
          <a:p>
            <a:pPr defTabSz="933237">
              <a:defRPr/>
            </a:pPr>
            <a:endParaRPr lang="en-CA" dirty="0"/>
          </a:p>
          <a:p>
            <a:pPr defTabSz="933237">
              <a:defRPr/>
            </a:pPr>
            <a:r>
              <a:rPr lang="en-CA" dirty="0"/>
              <a:t>Final item outstanding is the WAC website. It had a 90% positive response rate. Approximate costs would be $15 a month, so pretty minimal.</a:t>
            </a:r>
          </a:p>
          <a:p>
            <a:pPr defTabSz="933237">
              <a:defRPr/>
            </a:pPr>
            <a:r>
              <a:rPr lang="en-CA" dirty="0"/>
              <a:t>This could house executive contact information, scholarship/math contest information and past winners. Upcoming event information and registration and possibly a member directory.</a:t>
            </a:r>
          </a:p>
          <a:p>
            <a:pPr defTabSz="933237">
              <a:defRPr/>
            </a:pPr>
            <a:endParaRPr lang="en-CA" u="sng" dirty="0"/>
          </a:p>
          <a:p>
            <a:pPr defTabSz="933237">
              <a:defRPr/>
            </a:pPr>
            <a:r>
              <a:rPr lang="en-CA" u="sng" dirty="0"/>
              <a:t>I have started to put together a sample website and will be looking for feedback in the near future.</a:t>
            </a:r>
          </a:p>
          <a:p>
            <a:pPr defTabSz="933237">
              <a:defRPr/>
            </a:pPr>
            <a:r>
              <a:rPr lang="en-CA" u="sng" dirty="0"/>
              <a:t>Sample WAC Website</a:t>
            </a:r>
            <a:r>
              <a:rPr lang="en-CA" dirty="0"/>
              <a:t>: </a:t>
            </a:r>
            <a:r>
              <a:rPr lang="en-US" dirty="0">
                <a:hlinkClick r:id="rId3"/>
              </a:rPr>
              <a:t>https://gordonyestrau.wixsite.com/wpgactclub</a:t>
            </a:r>
            <a:r>
              <a:rPr lang="en-CA" dirty="0"/>
              <a:t> </a:t>
            </a:r>
          </a:p>
          <a:p>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10</a:t>
            </a:fld>
            <a:endParaRPr lang="en-US"/>
          </a:p>
        </p:txBody>
      </p:sp>
    </p:spTree>
    <p:extLst>
      <p:ext uri="{BB962C8B-B14F-4D97-AF65-F5344CB8AC3E}">
        <p14:creationId xmlns:p14="http://schemas.microsoft.com/office/powerpoint/2010/main" val="225638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B46426-1E2F-42B1-A0EB-7D7CC9792BAE}" type="slidenum">
              <a:rPr lang="en-US" smtClean="0"/>
              <a:t>2</a:t>
            </a:fld>
            <a:endParaRPr lang="en-US"/>
          </a:p>
        </p:txBody>
      </p:sp>
    </p:spTree>
    <p:extLst>
      <p:ext uri="{BB962C8B-B14F-4D97-AF65-F5344CB8AC3E}">
        <p14:creationId xmlns:p14="http://schemas.microsoft.com/office/powerpoint/2010/main" val="3303762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B46426-1E2F-42B1-A0EB-7D7CC9792BAE}" type="slidenum">
              <a:rPr lang="en-US" smtClean="0"/>
              <a:t>3</a:t>
            </a:fld>
            <a:endParaRPr lang="en-US"/>
          </a:p>
        </p:txBody>
      </p:sp>
    </p:spTree>
    <p:extLst>
      <p:ext uri="{BB962C8B-B14F-4D97-AF65-F5344CB8AC3E}">
        <p14:creationId xmlns:p14="http://schemas.microsoft.com/office/powerpoint/2010/main" val="904747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Prepared by our Treasurer Jesse Skelton. </a:t>
            </a:r>
          </a:p>
          <a:p>
            <a:endParaRPr lang="en-CA" dirty="0"/>
          </a:p>
          <a:p>
            <a:r>
              <a:rPr lang="en-CA" dirty="0"/>
              <a:t>Scholarship – only one was offered instead of two each at $1,000 this will be corrected for 2019 based on decisions voted in during 2018 business sessions. </a:t>
            </a:r>
            <a:endParaRPr lang="en-US" dirty="0"/>
          </a:p>
          <a:p>
            <a:endParaRPr lang="en-US" dirty="0"/>
          </a:p>
        </p:txBody>
      </p:sp>
      <p:sp>
        <p:nvSpPr>
          <p:cNvPr id="4" name="Slide Number Placeholder 3"/>
          <p:cNvSpPr>
            <a:spLocks noGrp="1"/>
          </p:cNvSpPr>
          <p:nvPr>
            <p:ph type="sldNum" sz="quarter" idx="10"/>
          </p:nvPr>
        </p:nvSpPr>
        <p:spPr/>
        <p:txBody>
          <a:bodyPr/>
          <a:lstStyle/>
          <a:p>
            <a:fld id="{62B46426-1E2F-42B1-A0EB-7D7CC9792BAE}" type="slidenum">
              <a:rPr lang="en-US" smtClean="0"/>
              <a:t>4</a:t>
            </a:fld>
            <a:endParaRPr lang="en-US"/>
          </a:p>
        </p:txBody>
      </p:sp>
    </p:spTree>
    <p:extLst>
      <p:ext uri="{BB962C8B-B14F-4D97-AF65-F5344CB8AC3E}">
        <p14:creationId xmlns:p14="http://schemas.microsoft.com/office/powerpoint/2010/main" val="3889789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Eg.</a:t>
            </a:r>
            <a:r>
              <a:rPr lang="en-CA" dirty="0"/>
              <a:t> 85% of member participation with 60% acceptance = 51% approval for implementation</a:t>
            </a:r>
            <a:endParaRPr lang="en-US" dirty="0"/>
          </a:p>
        </p:txBody>
      </p:sp>
      <p:sp>
        <p:nvSpPr>
          <p:cNvPr id="4" name="Slide Number Placeholder 3"/>
          <p:cNvSpPr>
            <a:spLocks noGrp="1"/>
          </p:cNvSpPr>
          <p:nvPr>
            <p:ph type="sldNum" sz="quarter" idx="10"/>
          </p:nvPr>
        </p:nvSpPr>
        <p:spPr/>
        <p:txBody>
          <a:bodyPr/>
          <a:lstStyle/>
          <a:p>
            <a:fld id="{62B46426-1E2F-42B1-A0EB-7D7CC9792BAE}" type="slidenum">
              <a:rPr lang="en-US" smtClean="0"/>
              <a:t>5</a:t>
            </a:fld>
            <a:endParaRPr lang="en-US"/>
          </a:p>
        </p:txBody>
      </p:sp>
    </p:spTree>
    <p:extLst>
      <p:ext uri="{BB962C8B-B14F-4D97-AF65-F5344CB8AC3E}">
        <p14:creationId xmlns:p14="http://schemas.microsoft.com/office/powerpoint/2010/main" val="2687101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Thank-you to everyone who emailed in comments and feedback on the mission statement. A special shout out to Jared Mickall and Edith Samuels from Mercer for proposing modifications to arrive at this version of the mission statement. </a:t>
            </a:r>
          </a:p>
          <a:p>
            <a:endParaRPr lang="en-CA" dirty="0"/>
          </a:p>
          <a:p>
            <a:r>
              <a:rPr lang="en-CA" dirty="0"/>
              <a:t>I would now like to initiate a formal vote on the proposed WAC mission statement. “..”</a:t>
            </a:r>
          </a:p>
          <a:p>
            <a:endParaRPr lang="en-CA" dirty="0"/>
          </a:p>
          <a:p>
            <a:r>
              <a:rPr lang="en-CA" dirty="0"/>
              <a:t>By a raise of hands – please raise your hand if you are in agreeance to finalize and implement the proposed Mission Statement. </a:t>
            </a:r>
          </a:p>
          <a:p>
            <a:endParaRPr lang="en-CA" dirty="0"/>
          </a:p>
          <a:p>
            <a:r>
              <a:rPr lang="en-CA" dirty="0"/>
              <a:t>.. Majority consensus (confirmed).</a:t>
            </a:r>
            <a:endParaRPr lang="en-US" dirty="0"/>
          </a:p>
        </p:txBody>
      </p:sp>
      <p:sp>
        <p:nvSpPr>
          <p:cNvPr id="4" name="Slide Number Placeholder 3"/>
          <p:cNvSpPr>
            <a:spLocks noGrp="1"/>
          </p:cNvSpPr>
          <p:nvPr>
            <p:ph type="sldNum" sz="quarter" idx="10"/>
          </p:nvPr>
        </p:nvSpPr>
        <p:spPr/>
        <p:txBody>
          <a:bodyPr/>
          <a:lstStyle/>
          <a:p>
            <a:fld id="{62B46426-1E2F-42B1-A0EB-7D7CC9792BAE}" type="slidenum">
              <a:rPr lang="en-US" smtClean="0"/>
              <a:t>6</a:t>
            </a:fld>
            <a:endParaRPr lang="en-US"/>
          </a:p>
        </p:txBody>
      </p:sp>
    </p:spTree>
    <p:extLst>
      <p:ext uri="{BB962C8B-B14F-4D97-AF65-F5344CB8AC3E}">
        <p14:creationId xmlns:p14="http://schemas.microsoft.com/office/powerpoint/2010/main" val="1511567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Hi All,</a:t>
            </a:r>
          </a:p>
          <a:p>
            <a:r>
              <a:rPr lang="en-CA" dirty="0"/>
              <a:t>We just wanted to take a couple minutes to thank everyone who participated in the WAC survey we sent out in early March and to quickly go over a few outstanding items that we hope to deal with in the near future.</a:t>
            </a:r>
          </a:p>
          <a:p>
            <a:endParaRPr lang="en-CA" dirty="0"/>
          </a:p>
          <a:p>
            <a:r>
              <a:rPr lang="en-CA" dirty="0"/>
              <a:t>We had 61 respondents, which we thought was a pretty decent amount considering average attendance at meetings is between 80 and 100.</a:t>
            </a:r>
          </a:p>
          <a:p>
            <a:endParaRPr lang="en-CA" dirty="0"/>
          </a:p>
          <a:p>
            <a:r>
              <a:rPr lang="en-CA" dirty="0"/>
              <a:t>So far we have addressed the Mission Statement and Email Voting. We will be looking to address Job Opportunity Distributions, Non-Member Lunch prices, Surplus/WAC Events, and the possibility of a WAC website.</a:t>
            </a:r>
          </a:p>
          <a:p>
            <a:endParaRPr lang="en-CA" dirty="0"/>
          </a:p>
          <a:p>
            <a:r>
              <a:rPr lang="en-CA" dirty="0"/>
              <a:t>As always, we need member input so please send in any suggestions if you have them.</a:t>
            </a:r>
          </a:p>
        </p:txBody>
      </p:sp>
      <p:sp>
        <p:nvSpPr>
          <p:cNvPr id="4" name="Slide Number Placeholder 3"/>
          <p:cNvSpPr>
            <a:spLocks noGrp="1"/>
          </p:cNvSpPr>
          <p:nvPr>
            <p:ph type="sldNum" sz="quarter" idx="5"/>
          </p:nvPr>
        </p:nvSpPr>
        <p:spPr/>
        <p:txBody>
          <a:bodyPr/>
          <a:lstStyle/>
          <a:p>
            <a:fld id="{62B46426-1E2F-42B1-A0EB-7D7CC9792BAE}" type="slidenum">
              <a:rPr lang="en-US" smtClean="0"/>
              <a:t>7</a:t>
            </a:fld>
            <a:endParaRPr lang="en-US"/>
          </a:p>
        </p:txBody>
      </p:sp>
    </p:spTree>
    <p:extLst>
      <p:ext uri="{BB962C8B-B14F-4D97-AF65-F5344CB8AC3E}">
        <p14:creationId xmlns:p14="http://schemas.microsoft.com/office/powerpoint/2010/main" val="3536599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First outstanding items is about WAC distributions.</a:t>
            </a:r>
          </a:p>
          <a:p>
            <a:r>
              <a:rPr lang="en-CA" dirty="0"/>
              <a:t>Currently we distribute  UofM teaching opportunities to help fill vacancies when needed.</a:t>
            </a:r>
          </a:p>
          <a:p>
            <a:endParaRPr lang="en-CA" dirty="0"/>
          </a:p>
          <a:p>
            <a:r>
              <a:rPr lang="en-CA" dirty="0"/>
              <a:t>Occasionally we get requests to distribute job opportunities for different companies in Winnipeg. We have not been distributing these because the WAC executive did not feel it aligned with our purpose. As well we did not want to open up the possibility of sending out a vast amount of emails to membership.</a:t>
            </a:r>
          </a:p>
          <a:p>
            <a:endParaRPr lang="en-CA" dirty="0"/>
          </a:p>
          <a:p>
            <a:r>
              <a:rPr lang="en-CA" dirty="0"/>
              <a:t>Now that we have a formal mission in place we want to ensure we are distributing information and opportunities that members find valuable. </a:t>
            </a:r>
          </a:p>
          <a:p>
            <a:r>
              <a:rPr lang="en-CA" dirty="0"/>
              <a:t>We plan on voting on this in the near future.</a:t>
            </a:r>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8</a:t>
            </a:fld>
            <a:endParaRPr lang="en-US"/>
          </a:p>
        </p:txBody>
      </p:sp>
    </p:spTree>
    <p:extLst>
      <p:ext uri="{BB962C8B-B14F-4D97-AF65-F5344CB8AC3E}">
        <p14:creationId xmlns:p14="http://schemas.microsoft.com/office/powerpoint/2010/main" val="1470142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second item is non-member meeting prices.</a:t>
            </a:r>
          </a:p>
          <a:p>
            <a:r>
              <a:rPr lang="en-CA" dirty="0"/>
              <a:t>In our opinion there are two main goals with setting a price. Fair costs to all members and companies, whether the company has a large presence in Winnipeg or a smaller presence or to support the development of aspiring actuaries.</a:t>
            </a:r>
          </a:p>
          <a:p>
            <a:endParaRPr lang="en-CA" dirty="0"/>
          </a:p>
          <a:p>
            <a:r>
              <a:rPr lang="en-CA" dirty="0"/>
              <a:t>The result of the current price is that smaller companies end up subsidizing the cost of GWL/Wawanesa students because these are the companies that have many students who attend.</a:t>
            </a:r>
          </a:p>
          <a:p>
            <a:endParaRPr lang="en-CA" dirty="0"/>
          </a:p>
          <a:p>
            <a:r>
              <a:rPr lang="en-CA" dirty="0"/>
              <a:t>Another consideration is that venues (like this one) give a discount if we are above a specified number of attendees. Discouraging non-members may reduce attendance and end up costing more per person.</a:t>
            </a:r>
          </a:p>
          <a:p>
            <a:endParaRPr lang="en-CA" dirty="0"/>
          </a:p>
          <a:p>
            <a:r>
              <a:rPr lang="en-CA" dirty="0"/>
              <a:t>Once again we plan on doing something about this in the near future.</a:t>
            </a:r>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9</a:t>
            </a:fld>
            <a:endParaRPr lang="en-US"/>
          </a:p>
        </p:txBody>
      </p:sp>
    </p:spTree>
    <p:extLst>
      <p:ext uri="{BB962C8B-B14F-4D97-AF65-F5344CB8AC3E}">
        <p14:creationId xmlns:p14="http://schemas.microsoft.com/office/powerpoint/2010/main" val="419072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5BFAB-99FA-4DDF-AC6F-06F899985E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CB33A9-E8A8-4B08-94D1-E7891A65F7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1B09FF-D1B0-4D59-AC48-277BAFC3B3AE}"/>
              </a:ext>
            </a:extLst>
          </p:cNvPr>
          <p:cNvSpPr>
            <a:spLocks noGrp="1"/>
          </p:cNvSpPr>
          <p:nvPr>
            <p:ph type="dt" sz="half" idx="10"/>
          </p:nvPr>
        </p:nvSpPr>
        <p:spPr/>
        <p:txBody>
          <a:bodyPr/>
          <a:lstStyle/>
          <a:p>
            <a:fld id="{0FC21EB9-16DA-4B64-9E4D-163DE8F77497}" type="datetime1">
              <a:rPr lang="en-US" smtClean="0"/>
              <a:t>5/6/2019</a:t>
            </a:fld>
            <a:endParaRPr lang="en-US"/>
          </a:p>
        </p:txBody>
      </p:sp>
      <p:sp>
        <p:nvSpPr>
          <p:cNvPr id="5" name="Footer Placeholder 4">
            <a:extLst>
              <a:ext uri="{FF2B5EF4-FFF2-40B4-BE49-F238E27FC236}">
                <a16:creationId xmlns:a16="http://schemas.microsoft.com/office/drawing/2014/main" id="{4C2119D7-33F2-4A61-A249-5AECCC874FF7}"/>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A7EA3106-9C1F-47ED-AD74-7B9943E2E2C6}"/>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985251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7BFBA-F8B3-43E4-A8A9-46DA03F8DD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52FAB8-B04D-44F2-89F1-260882321F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258121-9CD0-4797-9055-2C5B523A3F73}"/>
              </a:ext>
            </a:extLst>
          </p:cNvPr>
          <p:cNvSpPr>
            <a:spLocks noGrp="1"/>
          </p:cNvSpPr>
          <p:nvPr>
            <p:ph type="dt" sz="half" idx="10"/>
          </p:nvPr>
        </p:nvSpPr>
        <p:spPr/>
        <p:txBody>
          <a:bodyPr/>
          <a:lstStyle/>
          <a:p>
            <a:fld id="{8887C469-0849-4B48-81D9-F3FC7F52AA3C}" type="datetime1">
              <a:rPr lang="en-US" smtClean="0"/>
              <a:t>5/6/2019</a:t>
            </a:fld>
            <a:endParaRPr lang="en-US"/>
          </a:p>
        </p:txBody>
      </p:sp>
      <p:sp>
        <p:nvSpPr>
          <p:cNvPr id="5" name="Footer Placeholder 4">
            <a:extLst>
              <a:ext uri="{FF2B5EF4-FFF2-40B4-BE49-F238E27FC236}">
                <a16:creationId xmlns:a16="http://schemas.microsoft.com/office/drawing/2014/main" id="{B291F6FC-6A7C-4A6F-8308-BB0E53999E44}"/>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D15AA819-5640-4C05-866E-1E631F3348A2}"/>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87330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373A9E-2E4A-4365-9940-A2EA44AFA9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D2EEBB-34C5-49A4-83E6-BC685EFC5CE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29F8E-4DD5-473C-B257-FE6FD39BD175}"/>
              </a:ext>
            </a:extLst>
          </p:cNvPr>
          <p:cNvSpPr>
            <a:spLocks noGrp="1"/>
          </p:cNvSpPr>
          <p:nvPr>
            <p:ph type="dt" sz="half" idx="10"/>
          </p:nvPr>
        </p:nvSpPr>
        <p:spPr/>
        <p:txBody>
          <a:bodyPr/>
          <a:lstStyle/>
          <a:p>
            <a:fld id="{B288AFE7-3898-447F-90EF-CDAD91A8AC4B}" type="datetime1">
              <a:rPr lang="en-US" smtClean="0"/>
              <a:t>5/6/2019</a:t>
            </a:fld>
            <a:endParaRPr lang="en-US"/>
          </a:p>
        </p:txBody>
      </p:sp>
      <p:sp>
        <p:nvSpPr>
          <p:cNvPr id="5" name="Footer Placeholder 4">
            <a:extLst>
              <a:ext uri="{FF2B5EF4-FFF2-40B4-BE49-F238E27FC236}">
                <a16:creationId xmlns:a16="http://schemas.microsoft.com/office/drawing/2014/main" id="{CE9BE56C-AE9E-4D23-98A3-99681BD119AB}"/>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D2F587B4-3B51-49D5-BDAD-75DB38DA545C}"/>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916202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813B-A318-4D15-B5AC-E83205FD0A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55FE72-9276-4179-A116-CAFE467953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6CF993-76EC-4DB6-BED5-86F9A111A149}"/>
              </a:ext>
            </a:extLst>
          </p:cNvPr>
          <p:cNvSpPr>
            <a:spLocks noGrp="1"/>
          </p:cNvSpPr>
          <p:nvPr>
            <p:ph type="dt" sz="half" idx="10"/>
          </p:nvPr>
        </p:nvSpPr>
        <p:spPr/>
        <p:txBody>
          <a:bodyPr/>
          <a:lstStyle/>
          <a:p>
            <a:fld id="{79973127-A496-4F09-929A-FB57A0193560}" type="datetime1">
              <a:rPr lang="en-US" smtClean="0"/>
              <a:t>5/6/2019</a:t>
            </a:fld>
            <a:endParaRPr lang="en-US"/>
          </a:p>
        </p:txBody>
      </p:sp>
      <p:sp>
        <p:nvSpPr>
          <p:cNvPr id="5" name="Footer Placeholder 4">
            <a:extLst>
              <a:ext uri="{FF2B5EF4-FFF2-40B4-BE49-F238E27FC236}">
                <a16:creationId xmlns:a16="http://schemas.microsoft.com/office/drawing/2014/main" id="{293FE9EA-640A-4348-87D9-A140DFF477AC}"/>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E9D40702-33EF-424D-8AAA-BCA893112FC9}"/>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056289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09FEF-E79F-4DF5-8C5B-D926C99634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0B3700-8FE1-4CBB-8E2B-9D923A2D08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1EBBED7-64BE-499D-B341-962A4B312B66}"/>
              </a:ext>
            </a:extLst>
          </p:cNvPr>
          <p:cNvSpPr>
            <a:spLocks noGrp="1"/>
          </p:cNvSpPr>
          <p:nvPr>
            <p:ph type="dt" sz="half" idx="10"/>
          </p:nvPr>
        </p:nvSpPr>
        <p:spPr/>
        <p:txBody>
          <a:bodyPr/>
          <a:lstStyle/>
          <a:p>
            <a:fld id="{994F1D7F-E599-4E67-92A3-C020903B11AB}" type="datetime1">
              <a:rPr lang="en-US" smtClean="0"/>
              <a:t>5/6/2019</a:t>
            </a:fld>
            <a:endParaRPr lang="en-US"/>
          </a:p>
        </p:txBody>
      </p:sp>
      <p:sp>
        <p:nvSpPr>
          <p:cNvPr id="5" name="Footer Placeholder 4">
            <a:extLst>
              <a:ext uri="{FF2B5EF4-FFF2-40B4-BE49-F238E27FC236}">
                <a16:creationId xmlns:a16="http://schemas.microsoft.com/office/drawing/2014/main" id="{40C51A11-6A7D-449A-B806-18909FD36B64}"/>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F7BA4402-DF58-4FAE-93B2-B01089AD01B4}"/>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0978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A4CE5-CD42-43EE-ABE5-BAA65C19DF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54276E-C718-4038-A42B-793007E1DC9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76EE3F-788A-44CE-8323-09B122D0B55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DE4B6F-9B2B-4884-B3B4-73973CBD08FA}"/>
              </a:ext>
            </a:extLst>
          </p:cNvPr>
          <p:cNvSpPr>
            <a:spLocks noGrp="1"/>
          </p:cNvSpPr>
          <p:nvPr>
            <p:ph type="dt" sz="half" idx="10"/>
          </p:nvPr>
        </p:nvSpPr>
        <p:spPr/>
        <p:txBody>
          <a:bodyPr/>
          <a:lstStyle/>
          <a:p>
            <a:fld id="{17C98075-6ED2-44B5-A1C8-ABD3ADCD0EC2}" type="datetime1">
              <a:rPr lang="en-US" smtClean="0"/>
              <a:t>5/6/2019</a:t>
            </a:fld>
            <a:endParaRPr lang="en-US"/>
          </a:p>
        </p:txBody>
      </p:sp>
      <p:sp>
        <p:nvSpPr>
          <p:cNvPr id="6" name="Footer Placeholder 5">
            <a:extLst>
              <a:ext uri="{FF2B5EF4-FFF2-40B4-BE49-F238E27FC236}">
                <a16:creationId xmlns:a16="http://schemas.microsoft.com/office/drawing/2014/main" id="{BD1A2891-7B37-409E-B1CC-D13523A7BD14}"/>
              </a:ext>
            </a:extLst>
          </p:cNvPr>
          <p:cNvSpPr>
            <a:spLocks noGrp="1"/>
          </p:cNvSpPr>
          <p:nvPr>
            <p:ph type="ftr" sz="quarter" idx="11"/>
          </p:nvPr>
        </p:nvSpPr>
        <p:spPr/>
        <p:txBody>
          <a:bodyPr/>
          <a:lstStyle/>
          <a:p>
            <a:r>
              <a:rPr lang="en-US"/>
              <a:t>May 6, 2019 Business Meeting</a:t>
            </a:r>
          </a:p>
        </p:txBody>
      </p:sp>
      <p:sp>
        <p:nvSpPr>
          <p:cNvPr id="7" name="Slide Number Placeholder 6">
            <a:extLst>
              <a:ext uri="{FF2B5EF4-FFF2-40B4-BE49-F238E27FC236}">
                <a16:creationId xmlns:a16="http://schemas.microsoft.com/office/drawing/2014/main" id="{B18158B1-6B7D-44C7-9DFD-854D9E6E783F}"/>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4470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32D46-F184-4BD3-A4EC-D3A0FF1A80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CE57F6-FD11-4047-8DAE-A4090D01F1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9C4FDD-F9E1-409C-8CB5-5B70A86FDFA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A3E4D0-6040-434B-A72E-000951BC1E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8F7A967-CC49-4AED-9691-B4E76C4E38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F252DF-6AF1-44AC-8BD1-896E9DE86925}"/>
              </a:ext>
            </a:extLst>
          </p:cNvPr>
          <p:cNvSpPr>
            <a:spLocks noGrp="1"/>
          </p:cNvSpPr>
          <p:nvPr>
            <p:ph type="dt" sz="half" idx="10"/>
          </p:nvPr>
        </p:nvSpPr>
        <p:spPr/>
        <p:txBody>
          <a:bodyPr/>
          <a:lstStyle/>
          <a:p>
            <a:fld id="{2CCE5C50-AF2F-4C7B-883E-107B9E78473F}" type="datetime1">
              <a:rPr lang="en-US" smtClean="0"/>
              <a:t>5/6/2019</a:t>
            </a:fld>
            <a:endParaRPr lang="en-US"/>
          </a:p>
        </p:txBody>
      </p:sp>
      <p:sp>
        <p:nvSpPr>
          <p:cNvPr id="8" name="Footer Placeholder 7">
            <a:extLst>
              <a:ext uri="{FF2B5EF4-FFF2-40B4-BE49-F238E27FC236}">
                <a16:creationId xmlns:a16="http://schemas.microsoft.com/office/drawing/2014/main" id="{A2BFFCD7-D71B-4533-AE56-6BB6AD178C18}"/>
              </a:ext>
            </a:extLst>
          </p:cNvPr>
          <p:cNvSpPr>
            <a:spLocks noGrp="1"/>
          </p:cNvSpPr>
          <p:nvPr>
            <p:ph type="ftr" sz="quarter" idx="11"/>
          </p:nvPr>
        </p:nvSpPr>
        <p:spPr/>
        <p:txBody>
          <a:bodyPr/>
          <a:lstStyle/>
          <a:p>
            <a:r>
              <a:rPr lang="en-US"/>
              <a:t>May 6, 2019 Business Meeting</a:t>
            </a:r>
          </a:p>
        </p:txBody>
      </p:sp>
      <p:sp>
        <p:nvSpPr>
          <p:cNvPr id="9" name="Slide Number Placeholder 8">
            <a:extLst>
              <a:ext uri="{FF2B5EF4-FFF2-40B4-BE49-F238E27FC236}">
                <a16:creationId xmlns:a16="http://schemas.microsoft.com/office/drawing/2014/main" id="{95464D25-F3D3-42DE-83B0-F36209CF3569}"/>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56603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D7F8-C32B-4A68-9BCB-69E578DA25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D3980E-2D4F-46D7-9763-D76FEDA20F67}"/>
              </a:ext>
            </a:extLst>
          </p:cNvPr>
          <p:cNvSpPr>
            <a:spLocks noGrp="1"/>
          </p:cNvSpPr>
          <p:nvPr>
            <p:ph type="dt" sz="half" idx="10"/>
          </p:nvPr>
        </p:nvSpPr>
        <p:spPr/>
        <p:txBody>
          <a:bodyPr/>
          <a:lstStyle/>
          <a:p>
            <a:fld id="{B99179A6-A981-48A0-9EB9-9B31B7D519DF}" type="datetime1">
              <a:rPr lang="en-US" smtClean="0"/>
              <a:t>5/6/2019</a:t>
            </a:fld>
            <a:endParaRPr lang="en-US"/>
          </a:p>
        </p:txBody>
      </p:sp>
      <p:sp>
        <p:nvSpPr>
          <p:cNvPr id="4" name="Footer Placeholder 3">
            <a:extLst>
              <a:ext uri="{FF2B5EF4-FFF2-40B4-BE49-F238E27FC236}">
                <a16:creationId xmlns:a16="http://schemas.microsoft.com/office/drawing/2014/main" id="{66FD1C12-F30C-4F86-85DD-B4E1A8C5FEF2}"/>
              </a:ext>
            </a:extLst>
          </p:cNvPr>
          <p:cNvSpPr>
            <a:spLocks noGrp="1"/>
          </p:cNvSpPr>
          <p:nvPr>
            <p:ph type="ftr" sz="quarter" idx="11"/>
          </p:nvPr>
        </p:nvSpPr>
        <p:spPr/>
        <p:txBody>
          <a:bodyPr/>
          <a:lstStyle/>
          <a:p>
            <a:r>
              <a:rPr lang="en-US"/>
              <a:t>May 6, 2019 Business Meeting</a:t>
            </a:r>
          </a:p>
        </p:txBody>
      </p:sp>
      <p:sp>
        <p:nvSpPr>
          <p:cNvPr id="5" name="Slide Number Placeholder 4">
            <a:extLst>
              <a:ext uri="{FF2B5EF4-FFF2-40B4-BE49-F238E27FC236}">
                <a16:creationId xmlns:a16="http://schemas.microsoft.com/office/drawing/2014/main" id="{6E554232-2E1B-483A-96B4-1AC9887DF633}"/>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181046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C942C5-37D9-40EF-98AD-7A60E91758E0}"/>
              </a:ext>
            </a:extLst>
          </p:cNvPr>
          <p:cNvSpPr>
            <a:spLocks noGrp="1"/>
          </p:cNvSpPr>
          <p:nvPr>
            <p:ph type="dt" sz="half" idx="10"/>
          </p:nvPr>
        </p:nvSpPr>
        <p:spPr/>
        <p:txBody>
          <a:bodyPr/>
          <a:lstStyle/>
          <a:p>
            <a:fld id="{E7E7B968-4E42-4201-88CC-5767D4DD93E4}" type="datetime1">
              <a:rPr lang="en-US" smtClean="0"/>
              <a:t>5/6/2019</a:t>
            </a:fld>
            <a:endParaRPr lang="en-US"/>
          </a:p>
        </p:txBody>
      </p:sp>
      <p:sp>
        <p:nvSpPr>
          <p:cNvPr id="3" name="Footer Placeholder 2">
            <a:extLst>
              <a:ext uri="{FF2B5EF4-FFF2-40B4-BE49-F238E27FC236}">
                <a16:creationId xmlns:a16="http://schemas.microsoft.com/office/drawing/2014/main" id="{BD54B1A7-AC0A-4297-AF77-D1B6F6D0D719}"/>
              </a:ext>
            </a:extLst>
          </p:cNvPr>
          <p:cNvSpPr>
            <a:spLocks noGrp="1"/>
          </p:cNvSpPr>
          <p:nvPr>
            <p:ph type="ftr" sz="quarter" idx="11"/>
          </p:nvPr>
        </p:nvSpPr>
        <p:spPr/>
        <p:txBody>
          <a:bodyPr/>
          <a:lstStyle/>
          <a:p>
            <a:r>
              <a:rPr lang="en-US"/>
              <a:t>May 6, 2019 Business Meeting</a:t>
            </a:r>
          </a:p>
        </p:txBody>
      </p:sp>
      <p:sp>
        <p:nvSpPr>
          <p:cNvPr id="4" name="Slide Number Placeholder 3">
            <a:extLst>
              <a:ext uri="{FF2B5EF4-FFF2-40B4-BE49-F238E27FC236}">
                <a16:creationId xmlns:a16="http://schemas.microsoft.com/office/drawing/2014/main" id="{430B2962-9712-4BE1-A76D-ECE18D5C9A2E}"/>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966468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0C40F-C1AC-4D29-A612-F3D20BFA63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53FF61-D0CF-4FD0-8E50-0ED70834EE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3DD809-7B1C-4672-B446-ED29FC34B1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D3F709E-281A-4D4C-A6F8-09272043CEB3}"/>
              </a:ext>
            </a:extLst>
          </p:cNvPr>
          <p:cNvSpPr>
            <a:spLocks noGrp="1"/>
          </p:cNvSpPr>
          <p:nvPr>
            <p:ph type="dt" sz="half" idx="10"/>
          </p:nvPr>
        </p:nvSpPr>
        <p:spPr/>
        <p:txBody>
          <a:bodyPr/>
          <a:lstStyle/>
          <a:p>
            <a:fld id="{CD37922B-F240-44CC-8A42-CB81C90A0407}" type="datetime1">
              <a:rPr lang="en-US" smtClean="0"/>
              <a:t>5/6/2019</a:t>
            </a:fld>
            <a:endParaRPr lang="en-US"/>
          </a:p>
        </p:txBody>
      </p:sp>
      <p:sp>
        <p:nvSpPr>
          <p:cNvPr id="6" name="Footer Placeholder 5">
            <a:extLst>
              <a:ext uri="{FF2B5EF4-FFF2-40B4-BE49-F238E27FC236}">
                <a16:creationId xmlns:a16="http://schemas.microsoft.com/office/drawing/2014/main" id="{887C87A1-1C63-45C6-9C22-5BAA34B2F452}"/>
              </a:ext>
            </a:extLst>
          </p:cNvPr>
          <p:cNvSpPr>
            <a:spLocks noGrp="1"/>
          </p:cNvSpPr>
          <p:nvPr>
            <p:ph type="ftr" sz="quarter" idx="11"/>
          </p:nvPr>
        </p:nvSpPr>
        <p:spPr/>
        <p:txBody>
          <a:bodyPr/>
          <a:lstStyle/>
          <a:p>
            <a:r>
              <a:rPr lang="en-US"/>
              <a:t>May 6, 2019 Business Meeting</a:t>
            </a:r>
          </a:p>
        </p:txBody>
      </p:sp>
      <p:sp>
        <p:nvSpPr>
          <p:cNvPr id="7" name="Slide Number Placeholder 6">
            <a:extLst>
              <a:ext uri="{FF2B5EF4-FFF2-40B4-BE49-F238E27FC236}">
                <a16:creationId xmlns:a16="http://schemas.microsoft.com/office/drawing/2014/main" id="{46C9D5C9-E8C9-43FC-A00B-188EED2A8299}"/>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483665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D272A-2E46-4718-8964-EAF05ABDC3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B512C5-2EC9-4807-83BC-079A6DBD3A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D9CFEC-FB11-4ED6-85FE-244E073A6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0D3532-27E3-4B14-8AC6-A7C792C6A29E}"/>
              </a:ext>
            </a:extLst>
          </p:cNvPr>
          <p:cNvSpPr>
            <a:spLocks noGrp="1"/>
          </p:cNvSpPr>
          <p:nvPr>
            <p:ph type="dt" sz="half" idx="10"/>
          </p:nvPr>
        </p:nvSpPr>
        <p:spPr/>
        <p:txBody>
          <a:bodyPr/>
          <a:lstStyle/>
          <a:p>
            <a:fld id="{4D5FD9E7-8A81-4FAD-8B01-FFBBE8EB4395}" type="datetime1">
              <a:rPr lang="en-US" smtClean="0"/>
              <a:t>5/6/2019</a:t>
            </a:fld>
            <a:endParaRPr lang="en-US"/>
          </a:p>
        </p:txBody>
      </p:sp>
      <p:sp>
        <p:nvSpPr>
          <p:cNvPr id="6" name="Footer Placeholder 5">
            <a:extLst>
              <a:ext uri="{FF2B5EF4-FFF2-40B4-BE49-F238E27FC236}">
                <a16:creationId xmlns:a16="http://schemas.microsoft.com/office/drawing/2014/main" id="{411275D9-7FEA-47E0-93A8-2F554CF08105}"/>
              </a:ext>
            </a:extLst>
          </p:cNvPr>
          <p:cNvSpPr>
            <a:spLocks noGrp="1"/>
          </p:cNvSpPr>
          <p:nvPr>
            <p:ph type="ftr" sz="quarter" idx="11"/>
          </p:nvPr>
        </p:nvSpPr>
        <p:spPr/>
        <p:txBody>
          <a:bodyPr/>
          <a:lstStyle/>
          <a:p>
            <a:r>
              <a:rPr lang="en-US"/>
              <a:t>May 6, 2019 Business Meeting</a:t>
            </a:r>
          </a:p>
        </p:txBody>
      </p:sp>
      <p:sp>
        <p:nvSpPr>
          <p:cNvPr id="7" name="Slide Number Placeholder 6">
            <a:extLst>
              <a:ext uri="{FF2B5EF4-FFF2-40B4-BE49-F238E27FC236}">
                <a16:creationId xmlns:a16="http://schemas.microsoft.com/office/drawing/2014/main" id="{0B92A6B6-0067-4BBF-8B9F-45E8AA3CD66D}"/>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386699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1BC013-D7D0-4005-8888-C5274EC41A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8CD25A-A69C-4917-9DAF-ECB33E959A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DC9B25-F0DE-4D87-8221-54419B78F9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632D0-2F9E-4DAC-8B0B-7DC2D300D191}" type="datetime1">
              <a:rPr lang="en-US" smtClean="0"/>
              <a:t>5/6/2019</a:t>
            </a:fld>
            <a:endParaRPr lang="en-US"/>
          </a:p>
        </p:txBody>
      </p:sp>
      <p:sp>
        <p:nvSpPr>
          <p:cNvPr id="5" name="Footer Placeholder 4">
            <a:extLst>
              <a:ext uri="{FF2B5EF4-FFF2-40B4-BE49-F238E27FC236}">
                <a16:creationId xmlns:a16="http://schemas.microsoft.com/office/drawing/2014/main" id="{7BC9FFAB-63BF-4B3E-9ED3-E15851763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May 6, 2019 Business Meeting</a:t>
            </a:r>
          </a:p>
        </p:txBody>
      </p:sp>
      <p:sp>
        <p:nvSpPr>
          <p:cNvPr id="6" name="Slide Number Placeholder 5">
            <a:extLst>
              <a:ext uri="{FF2B5EF4-FFF2-40B4-BE49-F238E27FC236}">
                <a16:creationId xmlns:a16="http://schemas.microsoft.com/office/drawing/2014/main" id="{348FC01C-49EA-4B78-9BA5-485401128A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26CCCC-7A83-4FAD-9187-904D700669BD}" type="slidenum">
              <a:rPr lang="en-US" smtClean="0"/>
              <a:t>‹#›</a:t>
            </a:fld>
            <a:endParaRPr lang="en-US"/>
          </a:p>
        </p:txBody>
      </p:sp>
    </p:spTree>
    <p:extLst>
      <p:ext uri="{BB962C8B-B14F-4D97-AF65-F5344CB8AC3E}">
        <p14:creationId xmlns:p14="http://schemas.microsoft.com/office/powerpoint/2010/main" val="2343743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w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image" Target="../media/image2.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8825E1-961D-442F-A851-994A761122DE}"/>
              </a:ext>
            </a:extLst>
          </p:cNvPr>
          <p:cNvSpPr>
            <a:spLocks noGrp="1"/>
          </p:cNvSpPr>
          <p:nvPr>
            <p:ph type="subTitle" idx="1"/>
          </p:nvPr>
        </p:nvSpPr>
        <p:spPr>
          <a:xfrm>
            <a:off x="1524000" y="4810053"/>
            <a:ext cx="9144000" cy="1655762"/>
          </a:xfrm>
        </p:spPr>
        <p:txBody>
          <a:bodyPr/>
          <a:lstStyle/>
          <a:p>
            <a:endParaRPr lang="en-CA" dirty="0"/>
          </a:p>
          <a:p>
            <a:r>
              <a:rPr lang="en-CA" dirty="0"/>
              <a:t>May 6</a:t>
            </a:r>
            <a:r>
              <a:rPr lang="en-CA" baseline="30000" dirty="0"/>
              <a:t>th</a:t>
            </a:r>
            <a:r>
              <a:rPr lang="en-CA" dirty="0"/>
              <a:t>, 2019 Business Meeting</a:t>
            </a:r>
            <a:endParaRPr lang="en-US" dirty="0"/>
          </a:p>
        </p:txBody>
      </p:sp>
      <p:graphicFrame>
        <p:nvGraphicFramePr>
          <p:cNvPr id="6" name="Object 5">
            <a:extLst>
              <a:ext uri="{FF2B5EF4-FFF2-40B4-BE49-F238E27FC236}">
                <a16:creationId xmlns:a16="http://schemas.microsoft.com/office/drawing/2014/main" id="{AE4B3907-A269-4F98-933E-696C9628DAA2}"/>
              </a:ext>
            </a:extLst>
          </p:cNvPr>
          <p:cNvGraphicFramePr>
            <a:graphicFrameLocks noChangeAspect="1"/>
          </p:cNvGraphicFramePr>
          <p:nvPr>
            <p:extLst>
              <p:ext uri="{D42A27DB-BD31-4B8C-83A1-F6EECF244321}">
                <p14:modId xmlns:p14="http://schemas.microsoft.com/office/powerpoint/2010/main" val="3799941164"/>
              </p:ext>
            </p:extLst>
          </p:nvPr>
        </p:nvGraphicFramePr>
        <p:xfrm>
          <a:off x="3216275" y="1119576"/>
          <a:ext cx="5759450" cy="3459163"/>
        </p:xfrm>
        <a:graphic>
          <a:graphicData uri="http://schemas.openxmlformats.org/presentationml/2006/ole">
            <mc:AlternateContent xmlns:mc="http://schemas.openxmlformats.org/markup-compatibility/2006">
              <mc:Choice xmlns:v="urn:schemas-microsoft-com:vml" Requires="v">
                <p:oleObj spid="_x0000_s1042" name="Picture" r:id="rId4" imgW="953280" imgH="572040" progId="Word.Picture.8">
                  <p:embed/>
                </p:oleObj>
              </mc:Choice>
              <mc:Fallback>
                <p:oleObj name="Picture" r:id="rId4" imgW="953280" imgH="572040" progId="Word.Picture.8">
                  <p:embed/>
                  <p:pic>
                    <p:nvPicPr>
                      <p:cNvPr id="6" name="Object 5">
                        <a:extLst>
                          <a:ext uri="{FF2B5EF4-FFF2-40B4-BE49-F238E27FC236}">
                            <a16:creationId xmlns:a16="http://schemas.microsoft.com/office/drawing/2014/main" id="{AE4B3907-A269-4F98-933E-696C9628DAA2}"/>
                          </a:ext>
                        </a:extLst>
                      </p:cNvPr>
                      <p:cNvPicPr>
                        <a:picLocks noChangeAspect="1" noChangeArrowheads="1"/>
                      </p:cNvPicPr>
                      <p:nvPr/>
                    </p:nvPicPr>
                    <p:blipFill>
                      <a:blip r:embed="rId5">
                        <a:lum bright="70000" contrast="-70000"/>
                      </a:blip>
                      <a:srcRect/>
                      <a:stretch>
                        <a:fillRect/>
                      </a:stretch>
                    </p:blipFill>
                    <p:spPr bwMode="auto">
                      <a:xfrm>
                        <a:off x="3216275" y="1119576"/>
                        <a:ext cx="5759450" cy="3459163"/>
                      </a:xfrm>
                      <a:prstGeom prst="rect">
                        <a:avLst/>
                      </a:prstGeom>
                      <a:noFill/>
                      <a:extLst/>
                    </p:spPr>
                  </p:pic>
                </p:oleObj>
              </mc:Fallback>
            </mc:AlternateContent>
          </a:graphicData>
        </a:graphic>
      </p:graphicFrame>
    </p:spTree>
    <p:extLst>
      <p:ext uri="{BB962C8B-B14F-4D97-AF65-F5344CB8AC3E}">
        <p14:creationId xmlns:p14="http://schemas.microsoft.com/office/powerpoint/2010/main" val="3981163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6392"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Survey Results – Items Outstanding</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768723" y="1443412"/>
            <a:ext cx="10654553" cy="4912938"/>
          </a:xfrm>
        </p:spPr>
        <p:txBody>
          <a:bodyPr>
            <a:normAutofit fontScale="77500" lnSpcReduction="20000"/>
          </a:bodyPr>
          <a:lstStyle/>
          <a:p>
            <a:pPr marL="0" indent="0">
              <a:buNone/>
            </a:pPr>
            <a:r>
              <a:rPr lang="en-CA" sz="2400" b="1" dirty="0"/>
              <a:t>Surplus &amp; Events</a:t>
            </a:r>
          </a:p>
          <a:p>
            <a:pPr marL="0" indent="0">
              <a:buNone/>
            </a:pPr>
            <a:r>
              <a:rPr lang="en-CA" sz="2200" i="1" dirty="0"/>
              <a:t>Scholarship &amp; Math Contest</a:t>
            </a:r>
          </a:p>
          <a:p>
            <a:r>
              <a:rPr lang="en-CA" sz="2200" i="1" dirty="0"/>
              <a:t>C</a:t>
            </a:r>
            <a:r>
              <a:rPr lang="en-CA" sz="2200" dirty="0"/>
              <a:t>ontinuing with status quo</a:t>
            </a:r>
            <a:endParaRPr lang="en-CA" sz="2200" i="1" dirty="0"/>
          </a:p>
          <a:p>
            <a:pPr marL="0" indent="0">
              <a:buNone/>
            </a:pPr>
            <a:r>
              <a:rPr lang="en-CA" sz="2200" i="1" dirty="0"/>
              <a:t>Go</a:t>
            </a:r>
            <a:r>
              <a:rPr lang="en-CA" sz="2400" i="1" dirty="0"/>
              <a:t>lf Event</a:t>
            </a:r>
          </a:p>
          <a:p>
            <a:r>
              <a:rPr lang="en-CA" sz="2200" i="1" dirty="0"/>
              <a:t>Feedback was split 58% for and 42% against</a:t>
            </a:r>
          </a:p>
          <a:p>
            <a:pPr marL="0" indent="0">
              <a:buNone/>
            </a:pPr>
            <a:r>
              <a:rPr lang="en-CA" sz="2200" i="1" dirty="0"/>
              <a:t>Networking Opportunities</a:t>
            </a:r>
          </a:p>
          <a:p>
            <a:r>
              <a:rPr lang="en-CA" sz="2200" dirty="0"/>
              <a:t>A second networking event throughout the year (offering variety to members)</a:t>
            </a:r>
          </a:p>
          <a:p>
            <a:r>
              <a:rPr lang="en-CA" sz="2200" dirty="0"/>
              <a:t>Organized volunteer event</a:t>
            </a:r>
          </a:p>
          <a:p>
            <a:pPr marL="0" indent="0">
              <a:buNone/>
            </a:pPr>
            <a:r>
              <a:rPr lang="en-CA" sz="2200" b="1" dirty="0"/>
              <a:t>Always looking for more ideas to utilize our surplus. </a:t>
            </a:r>
          </a:p>
          <a:p>
            <a:pPr marL="0" indent="0">
              <a:buNone/>
            </a:pPr>
            <a:endParaRPr lang="en-CA" sz="2200" b="1" dirty="0"/>
          </a:p>
          <a:p>
            <a:pPr marL="0" indent="0">
              <a:buNone/>
            </a:pPr>
            <a:r>
              <a:rPr lang="en-CA" sz="2200" b="1" dirty="0"/>
              <a:t>WAC Website</a:t>
            </a:r>
          </a:p>
          <a:p>
            <a:pPr marL="0" indent="0">
              <a:buNone/>
            </a:pPr>
            <a:r>
              <a:rPr lang="en-CA" sz="2200" dirty="0"/>
              <a:t>A website will help members stay connected. It will house executive contact information, scholarship information so members have the opportunity to promote the scholarships to their networks, and upcoming event information and registration.  90% of survey respondents supported this initiative.</a:t>
            </a:r>
          </a:p>
          <a:p>
            <a:pPr marL="0" indent="0">
              <a:buNone/>
            </a:pPr>
            <a:r>
              <a:rPr lang="en-CA" sz="2200" dirty="0"/>
              <a:t>Estimated fee: $15 per month</a:t>
            </a:r>
          </a:p>
          <a:p>
            <a:pPr marL="0" indent="0">
              <a:buNone/>
            </a:pPr>
            <a:r>
              <a:rPr lang="en-CA" sz="2100" dirty="0"/>
              <a:t>Future Distribution – </a:t>
            </a:r>
            <a:r>
              <a:rPr lang="en-CA" sz="2200" dirty="0"/>
              <a:t>Sample website and vote on using WAC surplus to support the website.</a:t>
            </a:r>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10</a:t>
            </a:fld>
            <a:endParaRPr lang="en-US"/>
          </a:p>
        </p:txBody>
      </p:sp>
    </p:spTree>
    <p:extLst>
      <p:ext uri="{BB962C8B-B14F-4D97-AF65-F5344CB8AC3E}">
        <p14:creationId xmlns:p14="http://schemas.microsoft.com/office/powerpoint/2010/main" val="3191151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extLst/>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1274"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Meet the 2019 WAC Executive</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825625"/>
            <a:ext cx="5025390" cy="4277995"/>
          </a:xfrm>
        </p:spPr>
        <p:txBody>
          <a:bodyPr>
            <a:normAutofit/>
          </a:bodyPr>
          <a:lstStyle/>
          <a:p>
            <a:pPr marL="0" indent="0">
              <a:buNone/>
            </a:pPr>
            <a:r>
              <a:rPr lang="en-CA" b="1" dirty="0"/>
              <a:t>Co-Presidents </a:t>
            </a:r>
          </a:p>
          <a:p>
            <a:pPr marL="0" indent="0">
              <a:buNone/>
            </a:pPr>
            <a:r>
              <a:rPr lang="en-CA" dirty="0"/>
              <a:t>Gordon Yestrau, Canada Life</a:t>
            </a:r>
          </a:p>
          <a:p>
            <a:pPr marL="0" indent="0">
              <a:buNone/>
            </a:pPr>
            <a:r>
              <a:rPr lang="en-CA" dirty="0"/>
              <a:t>Julia Gudmundson, Wawanesa</a:t>
            </a:r>
          </a:p>
          <a:p>
            <a:pPr marL="0" indent="0">
              <a:buNone/>
            </a:pPr>
            <a:endParaRPr lang="en-CA" b="1" dirty="0"/>
          </a:p>
          <a:p>
            <a:pPr marL="0" indent="0">
              <a:buNone/>
            </a:pPr>
            <a:r>
              <a:rPr lang="en-CA" b="1" dirty="0"/>
              <a:t>Treasurer</a:t>
            </a:r>
          </a:p>
          <a:p>
            <a:pPr marL="0" indent="0">
              <a:buNone/>
            </a:pPr>
            <a:r>
              <a:rPr lang="en-CA" dirty="0"/>
              <a:t>Jesse Skelton, Canada Life</a:t>
            </a:r>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2</a:t>
            </a:fld>
            <a:endParaRPr lang="en-US"/>
          </a:p>
        </p:txBody>
      </p:sp>
      <p:sp>
        <p:nvSpPr>
          <p:cNvPr id="7" name="Content Placeholder 2">
            <a:extLst>
              <a:ext uri="{FF2B5EF4-FFF2-40B4-BE49-F238E27FC236}">
                <a16:creationId xmlns:a16="http://schemas.microsoft.com/office/drawing/2014/main" id="{8969F0E3-6D0D-4B41-877C-11B1C514D00E}"/>
              </a:ext>
            </a:extLst>
          </p:cNvPr>
          <p:cNvSpPr txBox="1">
            <a:spLocks/>
          </p:cNvSpPr>
          <p:nvPr/>
        </p:nvSpPr>
        <p:spPr>
          <a:xfrm>
            <a:off x="6008370" y="1826260"/>
            <a:ext cx="5025390" cy="42779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b="1" dirty="0"/>
              <a:t>Secretary</a:t>
            </a:r>
          </a:p>
          <a:p>
            <a:pPr marL="0" indent="0">
              <a:buFont typeface="Arial" panose="020B0604020202020204" pitchFamily="34" charset="0"/>
              <a:buNone/>
            </a:pPr>
            <a:r>
              <a:rPr lang="en-CA" dirty="0"/>
              <a:t>Chan Conci, Canada Life</a:t>
            </a:r>
          </a:p>
          <a:p>
            <a:pPr marL="0" indent="0">
              <a:buFont typeface="Arial" panose="020B0604020202020204" pitchFamily="34" charset="0"/>
              <a:buNone/>
            </a:pPr>
            <a:endParaRPr lang="en-CA" b="1" dirty="0"/>
          </a:p>
          <a:p>
            <a:pPr marL="0" indent="0">
              <a:buFont typeface="Arial" panose="020B0604020202020204" pitchFamily="34" charset="0"/>
              <a:buNone/>
            </a:pPr>
            <a:endParaRPr lang="en-CA" b="1" dirty="0"/>
          </a:p>
          <a:p>
            <a:pPr marL="0" indent="0">
              <a:buFont typeface="Arial" panose="020B0604020202020204" pitchFamily="34" charset="0"/>
              <a:buNone/>
            </a:pPr>
            <a:r>
              <a:rPr lang="en-CA" b="1" dirty="0"/>
              <a:t>Member at Large</a:t>
            </a:r>
          </a:p>
          <a:p>
            <a:pPr marL="0" indent="0">
              <a:buFont typeface="Arial" panose="020B0604020202020204" pitchFamily="34" charset="0"/>
              <a:buNone/>
            </a:pPr>
            <a:r>
              <a:rPr lang="en-CA" dirty="0"/>
              <a:t>Tapiwa Maswera, Eckler</a:t>
            </a:r>
          </a:p>
        </p:txBody>
      </p:sp>
    </p:spTree>
    <p:extLst>
      <p:ext uri="{BB962C8B-B14F-4D97-AF65-F5344CB8AC3E}">
        <p14:creationId xmlns:p14="http://schemas.microsoft.com/office/powerpoint/2010/main" val="1767280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extLst/>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2298"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Acknowledgment of New FCIAs</a:t>
            </a:r>
            <a:endParaRPr lang="en-US" b="1" i="1" dirty="0"/>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3</a:t>
            </a:fld>
            <a:endParaRPr lang="en-US"/>
          </a:p>
        </p:txBody>
      </p:sp>
      <p:sp>
        <p:nvSpPr>
          <p:cNvPr id="7" name="Rectangle 6">
            <a:extLst>
              <a:ext uri="{FF2B5EF4-FFF2-40B4-BE49-F238E27FC236}">
                <a16:creationId xmlns:a16="http://schemas.microsoft.com/office/drawing/2014/main" id="{DEE265B1-1D4C-4487-AB80-8F86FDD72C7B}"/>
              </a:ext>
            </a:extLst>
          </p:cNvPr>
          <p:cNvSpPr/>
          <p:nvPr/>
        </p:nvSpPr>
        <p:spPr>
          <a:xfrm>
            <a:off x="3535431" y="2967335"/>
            <a:ext cx="5121146"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accent3"/>
                </a:solidFill>
                <a:effectLst/>
              </a:rPr>
              <a:t>Congratulations! </a:t>
            </a:r>
          </a:p>
        </p:txBody>
      </p:sp>
    </p:spTree>
    <p:extLst>
      <p:ext uri="{BB962C8B-B14F-4D97-AF65-F5344CB8AC3E}">
        <p14:creationId xmlns:p14="http://schemas.microsoft.com/office/powerpoint/2010/main" val="3589431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7413"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2018 Year End Financials</a:t>
            </a:r>
            <a:endParaRPr lang="en-US" b="1" i="1" dirty="0"/>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4</a:t>
            </a:fld>
            <a:endParaRPr lang="en-US"/>
          </a:p>
        </p:txBody>
      </p:sp>
      <p:pic>
        <p:nvPicPr>
          <p:cNvPr id="14" name="Picture 13">
            <a:extLst>
              <a:ext uri="{FF2B5EF4-FFF2-40B4-BE49-F238E27FC236}">
                <a16:creationId xmlns:a16="http://schemas.microsoft.com/office/drawing/2014/main" id="{3127BCBF-80BF-409E-BE57-3C47DD03A14A}"/>
              </a:ext>
            </a:extLst>
          </p:cNvPr>
          <p:cNvPicPr>
            <a:picLocks noChangeAspect="1"/>
          </p:cNvPicPr>
          <p:nvPr/>
        </p:nvPicPr>
        <p:blipFill>
          <a:blip r:embed="rId6"/>
          <a:stretch>
            <a:fillRect/>
          </a:stretch>
        </p:blipFill>
        <p:spPr>
          <a:xfrm>
            <a:off x="297180" y="1690688"/>
            <a:ext cx="11567160" cy="3700791"/>
          </a:xfrm>
          <a:prstGeom prst="rect">
            <a:avLst/>
          </a:prstGeom>
        </p:spPr>
      </p:pic>
    </p:spTree>
    <p:extLst>
      <p:ext uri="{BB962C8B-B14F-4D97-AF65-F5344CB8AC3E}">
        <p14:creationId xmlns:p14="http://schemas.microsoft.com/office/powerpoint/2010/main" val="2001039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4114"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Voting Process Changes</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485900"/>
            <a:ext cx="10515600" cy="4691063"/>
          </a:xfrm>
        </p:spPr>
        <p:txBody>
          <a:bodyPr>
            <a:normAutofit lnSpcReduction="10000"/>
          </a:bodyPr>
          <a:lstStyle/>
          <a:p>
            <a:pPr marL="0" indent="0">
              <a:buNone/>
            </a:pPr>
            <a:r>
              <a:rPr lang="en-CA" b="1" dirty="0"/>
              <a:t>In order to improve the speed of decisions made by the WAC the executive would like to implement Email Voting.</a:t>
            </a:r>
          </a:p>
          <a:p>
            <a:pPr marL="0" indent="0">
              <a:buNone/>
            </a:pPr>
            <a:endParaRPr lang="en-CA" b="1" dirty="0">
              <a:highlight>
                <a:srgbClr val="FFFF00"/>
              </a:highlight>
            </a:endParaRPr>
          </a:p>
          <a:p>
            <a:pPr marL="0" indent="0">
              <a:buNone/>
            </a:pPr>
            <a:r>
              <a:rPr lang="en-CA" dirty="0"/>
              <a:t>Does anyone have a copy or know of the existing WAC bylaws? </a:t>
            </a:r>
          </a:p>
          <a:p>
            <a:pPr marL="0" indent="0">
              <a:buNone/>
            </a:pPr>
            <a:endParaRPr lang="en-CA" dirty="0"/>
          </a:p>
          <a:p>
            <a:pPr marL="0" indent="0">
              <a:buNone/>
            </a:pPr>
            <a:r>
              <a:rPr lang="en-CA" dirty="0"/>
              <a:t>In preparation for this voting change we intend to modify the bylaws to allow email voting where a vote would require sufficient participation and acceptances to capture any change. </a:t>
            </a:r>
          </a:p>
          <a:p>
            <a:pPr marL="0" indent="0">
              <a:buNone/>
            </a:pPr>
            <a:endParaRPr lang="en-CA" dirty="0"/>
          </a:p>
          <a:p>
            <a:pPr marL="0" indent="0">
              <a:buNone/>
            </a:pPr>
            <a:r>
              <a:rPr lang="en-CA" dirty="0"/>
              <a:t>Are there any questions or concerns?</a:t>
            </a:r>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5</a:t>
            </a:fld>
            <a:endParaRPr lang="en-US"/>
          </a:p>
        </p:txBody>
      </p:sp>
    </p:spTree>
    <p:extLst>
      <p:ext uri="{BB962C8B-B14F-4D97-AF65-F5344CB8AC3E}">
        <p14:creationId xmlns:p14="http://schemas.microsoft.com/office/powerpoint/2010/main" val="70646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5138"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WAC Mission Statement Vote</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p:txBody>
          <a:bodyPr/>
          <a:lstStyle/>
          <a:p>
            <a:pPr marL="0" indent="0">
              <a:buNone/>
            </a:pPr>
            <a:endParaRPr lang="en-CA" dirty="0"/>
          </a:p>
          <a:p>
            <a:pPr marL="0" indent="0">
              <a:buNone/>
            </a:pPr>
            <a:r>
              <a:rPr lang="en-CA" i="1" dirty="0"/>
              <a:t>“</a:t>
            </a:r>
            <a:r>
              <a:rPr lang="en-US" i="1" dirty="0"/>
              <a:t>The Winnipeg Actuaries’ Club (WAC) is a local association of Fellows and Associates of recognized actuarial organizations that provides its members with networking opportunities to foster members’ professional and technical growth. The WAC also supports the development of Manitobans who aspire to a career in the actuarial profession.</a:t>
            </a:r>
            <a:r>
              <a:rPr lang="en-CA" i="1" dirty="0"/>
              <a:t>”</a:t>
            </a:r>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6</a:t>
            </a:fld>
            <a:endParaRPr lang="en-US"/>
          </a:p>
        </p:txBody>
      </p:sp>
    </p:spTree>
    <p:extLst>
      <p:ext uri="{BB962C8B-B14F-4D97-AF65-F5344CB8AC3E}">
        <p14:creationId xmlns:p14="http://schemas.microsoft.com/office/powerpoint/2010/main" val="2612554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3320"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Survey Results – Summary </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371601"/>
            <a:ext cx="10515600" cy="4805362"/>
          </a:xfrm>
        </p:spPr>
        <p:txBody>
          <a:bodyPr/>
          <a:lstStyle/>
          <a:p>
            <a:pPr marL="0" indent="0">
              <a:buNone/>
            </a:pPr>
            <a:r>
              <a:rPr lang="en-CA" sz="2000" dirty="0"/>
              <a:t>SurveyMonkey was sent out March 12, 2019</a:t>
            </a:r>
          </a:p>
          <a:p>
            <a:pPr marL="0" indent="0">
              <a:buNone/>
            </a:pPr>
            <a:r>
              <a:rPr lang="en-CA" sz="2000" dirty="0"/>
              <a:t>Thank-you for your participation and valuable feedback!</a:t>
            </a:r>
          </a:p>
          <a:p>
            <a:pPr marL="0" indent="0">
              <a:buNone/>
            </a:pPr>
            <a:r>
              <a:rPr lang="en-CA" sz="2000" dirty="0"/>
              <a:t>61 survey respondents</a:t>
            </a:r>
          </a:p>
          <a:p>
            <a:pPr marL="0" indent="0">
              <a:buNone/>
            </a:pPr>
            <a:r>
              <a:rPr lang="en-CA" sz="2000" dirty="0"/>
              <a:t>Majority of respondents shared they find these semi-annual meetings to be valuable</a:t>
            </a:r>
          </a:p>
          <a:p>
            <a:pPr marL="0" indent="0">
              <a:buNone/>
            </a:pPr>
            <a:r>
              <a:rPr lang="en-CA" sz="2000" b="1" dirty="0"/>
              <a:t>Items Addressed</a:t>
            </a:r>
          </a:p>
          <a:p>
            <a:pPr lvl="1"/>
            <a:r>
              <a:rPr lang="en-CA" sz="2000" dirty="0"/>
              <a:t>Mission Statement</a:t>
            </a:r>
          </a:p>
          <a:p>
            <a:pPr lvl="1"/>
            <a:r>
              <a:rPr lang="en-CA" sz="2000" dirty="0"/>
              <a:t>Email voting</a:t>
            </a:r>
          </a:p>
          <a:p>
            <a:pPr marL="0" indent="0">
              <a:buNone/>
            </a:pPr>
            <a:r>
              <a:rPr lang="en-CA" sz="2000" b="1" dirty="0"/>
              <a:t>Items Outstanding</a:t>
            </a:r>
          </a:p>
          <a:p>
            <a:pPr lvl="1"/>
            <a:r>
              <a:rPr lang="en-CA" sz="2000" dirty="0"/>
              <a:t>Job Opportunity Distributions</a:t>
            </a:r>
          </a:p>
          <a:p>
            <a:pPr lvl="1"/>
            <a:r>
              <a:rPr lang="en-CA" sz="2000" dirty="0"/>
              <a:t>Non-member Semi-Annual Business Lunch Prices </a:t>
            </a:r>
          </a:p>
          <a:p>
            <a:pPr lvl="1"/>
            <a:r>
              <a:rPr lang="en-CA" sz="2000" dirty="0"/>
              <a:t>Surplus</a:t>
            </a:r>
          </a:p>
          <a:p>
            <a:pPr lvl="1"/>
            <a:r>
              <a:rPr lang="en-CA" sz="2000" dirty="0"/>
              <a:t>WAC website</a:t>
            </a:r>
          </a:p>
          <a:p>
            <a:pPr marL="0" indent="0">
              <a:buNone/>
            </a:pPr>
            <a:r>
              <a:rPr lang="en-CA" sz="2000" b="1" dirty="0"/>
              <a:t>Suggestions are always welcome and can be emailed to the WAC Executive</a:t>
            </a:r>
          </a:p>
          <a:p>
            <a:pPr marL="0" indent="0">
              <a:buNone/>
            </a:pPr>
            <a:endParaRPr lang="en-CA" dirty="0"/>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7</a:t>
            </a:fld>
            <a:endParaRPr lang="en-US"/>
          </a:p>
        </p:txBody>
      </p:sp>
    </p:spTree>
    <p:extLst>
      <p:ext uri="{BB962C8B-B14F-4D97-AF65-F5344CB8AC3E}">
        <p14:creationId xmlns:p14="http://schemas.microsoft.com/office/powerpoint/2010/main" val="965470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4342"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Survey Results – Items Outstanding</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690687"/>
            <a:ext cx="10515600" cy="4486275"/>
          </a:xfrm>
        </p:spPr>
        <p:txBody>
          <a:bodyPr>
            <a:normAutofit/>
          </a:bodyPr>
          <a:lstStyle/>
          <a:p>
            <a:pPr marL="0" indent="0">
              <a:buNone/>
            </a:pPr>
            <a:r>
              <a:rPr lang="en-CA" sz="2000" b="1" dirty="0"/>
              <a:t>Job Opportunity Distributions</a:t>
            </a:r>
          </a:p>
          <a:p>
            <a:pPr marL="0" indent="0">
              <a:buNone/>
            </a:pPr>
            <a:r>
              <a:rPr lang="en-CA" sz="2000" dirty="0"/>
              <a:t>Only University of Manitoba teaching opportunities are currently emailed to the WAC members.</a:t>
            </a:r>
          </a:p>
          <a:p>
            <a:pPr marL="0" indent="0">
              <a:buNone/>
            </a:pPr>
            <a:r>
              <a:rPr lang="en-CA" sz="2000" dirty="0"/>
              <a:t>The executive discussed distributing other job opportunities to membership but felt that it didn’t align with our interpretation of the WACs purpose.</a:t>
            </a:r>
          </a:p>
          <a:p>
            <a:pPr marL="0" indent="0">
              <a:buNone/>
            </a:pPr>
            <a:endParaRPr lang="en-CA" sz="2000" dirty="0"/>
          </a:p>
          <a:p>
            <a:pPr marL="0" indent="0">
              <a:buNone/>
            </a:pPr>
            <a:r>
              <a:rPr lang="en-CA" sz="2000" dirty="0"/>
              <a:t>Now that we have voted on a formal mission statement we would like to determine which distributions members would like to see. Job opportunities, University of Manitoba teaching opportunities, and volunteer opportunities are all under consideration.</a:t>
            </a:r>
          </a:p>
          <a:p>
            <a:pPr marL="0" indent="0">
              <a:buNone/>
            </a:pPr>
            <a:endParaRPr lang="en-CA" sz="2000" dirty="0"/>
          </a:p>
          <a:p>
            <a:pPr marL="0" indent="0">
              <a:buNone/>
            </a:pPr>
            <a:r>
              <a:rPr lang="en-CA" sz="2000" dirty="0"/>
              <a:t>We plan on voting on this in the near future.</a:t>
            </a:r>
          </a:p>
          <a:p>
            <a:pPr marL="0" indent="0">
              <a:buNone/>
            </a:pPr>
            <a:endParaRPr lang="en-CA" dirty="0"/>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8</a:t>
            </a:fld>
            <a:endParaRPr lang="en-US"/>
          </a:p>
        </p:txBody>
      </p:sp>
    </p:spTree>
    <p:extLst>
      <p:ext uri="{BB962C8B-B14F-4D97-AF65-F5344CB8AC3E}">
        <p14:creationId xmlns:p14="http://schemas.microsoft.com/office/powerpoint/2010/main" val="1243713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5367"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Survey Results – Items Outstanding</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690688"/>
            <a:ext cx="10515600" cy="4130690"/>
          </a:xfrm>
        </p:spPr>
        <p:txBody>
          <a:bodyPr>
            <a:normAutofit fontScale="92500" lnSpcReduction="20000"/>
          </a:bodyPr>
          <a:lstStyle/>
          <a:p>
            <a:pPr marL="0" indent="0">
              <a:buNone/>
            </a:pPr>
            <a:r>
              <a:rPr lang="en-CA" sz="2000" b="1" dirty="0"/>
              <a:t>Non-Member Semi-Annual Business Lunch Prices </a:t>
            </a:r>
          </a:p>
          <a:p>
            <a:pPr marL="0" indent="0">
              <a:buNone/>
            </a:pPr>
            <a:r>
              <a:rPr lang="en-CA" sz="2000" dirty="0"/>
              <a:t>2018 Membership Prices: Non-members (&lt; 5 exams) $0 Members pay $80</a:t>
            </a:r>
            <a:endParaRPr lang="en-US" sz="2000" dirty="0"/>
          </a:p>
          <a:p>
            <a:pPr marL="0" indent="0">
              <a:buNone/>
            </a:pPr>
            <a:r>
              <a:rPr lang="en-CA" sz="2000" dirty="0"/>
              <a:t>2018 Semi-Annual Lunch Prices: Non-members (&lt; 5 exams) $25 Members pay $20</a:t>
            </a:r>
            <a:endParaRPr lang="en-US" sz="2000" dirty="0"/>
          </a:p>
          <a:p>
            <a:pPr marL="0" indent="0">
              <a:buNone/>
            </a:pPr>
            <a:r>
              <a:rPr lang="en-CA" sz="2000" dirty="0"/>
              <a:t>Approximated Average Cost per person for Semi-Annual Lunch: $60</a:t>
            </a:r>
            <a:endParaRPr lang="en-US" sz="2000" dirty="0"/>
          </a:p>
          <a:p>
            <a:pPr marL="0" indent="0">
              <a:buNone/>
            </a:pPr>
            <a:endParaRPr lang="en-CA" sz="2000" dirty="0"/>
          </a:p>
          <a:p>
            <a:pPr marL="0" indent="0">
              <a:buNone/>
            </a:pPr>
            <a:r>
              <a:rPr lang="en-CA" sz="2000" dirty="0"/>
              <a:t>In our opinion there are two main goals:</a:t>
            </a:r>
            <a:br>
              <a:rPr lang="en-CA" sz="2000" dirty="0"/>
            </a:br>
            <a:r>
              <a:rPr lang="en-CA" sz="2000" dirty="0"/>
              <a:t>1. Fair costs to all members and companies, whether the company has a large presence in Winnipeg or a smaller presence.</a:t>
            </a:r>
          </a:p>
          <a:p>
            <a:pPr marL="0" indent="0">
              <a:buNone/>
            </a:pPr>
            <a:r>
              <a:rPr lang="en-CA" sz="2000" dirty="0"/>
              <a:t>2. Support the development of aspiring actuaries.</a:t>
            </a:r>
            <a:endParaRPr lang="en-CA" sz="2000" i="1" dirty="0"/>
          </a:p>
          <a:p>
            <a:pPr marL="0" indent="0">
              <a:buNone/>
            </a:pPr>
            <a:r>
              <a:rPr lang="en-CA" sz="2000" b="1" dirty="0"/>
              <a:t>$60 would eliminate subsidization from membership but may also result in significantly lower meeting attendance and reduce the WACs support of the development of aspiring actuaries.</a:t>
            </a:r>
          </a:p>
          <a:p>
            <a:pPr marL="0" indent="0">
              <a:buNone/>
            </a:pPr>
            <a:endParaRPr lang="en-CA" sz="2000" i="1" dirty="0"/>
          </a:p>
          <a:p>
            <a:pPr marL="0" indent="0">
              <a:buNone/>
            </a:pPr>
            <a:r>
              <a:rPr lang="en-CA" sz="2000" i="1" dirty="0"/>
              <a:t>We plan on voting on an amended amount to charge non-members in the near future.</a:t>
            </a:r>
            <a:endParaRPr lang="en-CA" i="1" dirty="0"/>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a:xfrm>
            <a:off x="4038600" y="6356350"/>
            <a:ext cx="4114800" cy="365125"/>
          </a:xfrm>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9</a:t>
            </a:fld>
            <a:endParaRPr lang="en-US" dirty="0"/>
          </a:p>
        </p:txBody>
      </p:sp>
    </p:spTree>
    <p:extLst>
      <p:ext uri="{BB962C8B-B14F-4D97-AF65-F5344CB8AC3E}">
        <p14:creationId xmlns:p14="http://schemas.microsoft.com/office/powerpoint/2010/main" val="1074373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1319</Words>
  <Application>Microsoft Office PowerPoint</Application>
  <PresentationFormat>Widescreen</PresentationFormat>
  <Paragraphs>151</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Calibri Light</vt:lpstr>
      <vt:lpstr>Office Theme</vt:lpstr>
      <vt:lpstr>Picture</vt:lpstr>
      <vt:lpstr>PowerPoint Presentation</vt:lpstr>
      <vt:lpstr>Meet the 2019 WAC Executive</vt:lpstr>
      <vt:lpstr>Acknowledgment of New FCIAs</vt:lpstr>
      <vt:lpstr>2018 Year End Financials</vt:lpstr>
      <vt:lpstr>Voting Process Changes</vt:lpstr>
      <vt:lpstr>WAC Mission Statement Vote</vt:lpstr>
      <vt:lpstr>Survey Results – Summary </vt:lpstr>
      <vt:lpstr>Survey Results – Items Outstanding</vt:lpstr>
      <vt:lpstr>Survey Results – Items Outstanding</vt:lpstr>
      <vt:lpstr>Survey Results – Items Outstanding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Gudmundson</dc:creator>
  <cp:lastModifiedBy>Yestrau, Gordon</cp:lastModifiedBy>
  <cp:revision>29</cp:revision>
  <cp:lastPrinted>2019-05-06T13:43:18Z</cp:lastPrinted>
  <dcterms:created xsi:type="dcterms:W3CDTF">2019-04-07T23:20:40Z</dcterms:created>
  <dcterms:modified xsi:type="dcterms:W3CDTF">2019-05-06T15:37:21Z</dcterms:modified>
</cp:coreProperties>
</file>