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321" r:id="rId7"/>
    <p:sldId id="339" r:id="rId8"/>
    <p:sldId id="317" r:id="rId9"/>
    <p:sldId id="300" r:id="rId10"/>
    <p:sldId id="302" r:id="rId11"/>
    <p:sldId id="342" r:id="rId12"/>
    <p:sldId id="343" r:id="rId13"/>
    <p:sldId id="345" r:id="rId14"/>
    <p:sldId id="346" r:id="rId15"/>
    <p:sldId id="269" r:id="rId16"/>
  </p:sldIdLst>
  <p:sldSz cx="12192000" cy="6858000"/>
  <p:notesSz cx="7023100" cy="93091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60AA86E-0B4C-9A04-7E56-A144A577E04F}" name="Pallister, Quinn" initials="PQ" userId="S::Quinn.Pallister@canadalife.com::c4219783-26d5-4720-a1ec-60de4b69be1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7423DD-AA0E-4CB2-91CD-6B84FCC9D4C1}" v="2" dt="2025-05-26T20:20:37.4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6349" autoAdjust="0"/>
  </p:normalViewPr>
  <p:slideViewPr>
    <p:cSldViewPr snapToGrid="0">
      <p:cViewPr varScale="1">
        <p:scale>
          <a:sx n="59" d="100"/>
          <a:sy n="59" d="100"/>
        </p:scale>
        <p:origin x="133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bossiere, Maxine" userId="05ca37df-2727-4208-8252-3c5e9b2076c2" providerId="ADAL" clId="{C17423DD-AA0E-4CB2-91CD-6B84FCC9D4C1}"/>
    <pc:docChg chg="undo redo custSel addSld delSld modSld sldOrd">
      <pc:chgData name="Labossiere, Maxine" userId="05ca37df-2727-4208-8252-3c5e9b2076c2" providerId="ADAL" clId="{C17423DD-AA0E-4CB2-91CD-6B84FCC9D4C1}" dt="2025-05-26T20:54:33.332" v="2586" actId="113"/>
      <pc:docMkLst>
        <pc:docMk/>
      </pc:docMkLst>
      <pc:sldChg chg="mod modShow">
        <pc:chgData name="Labossiere, Maxine" userId="05ca37df-2727-4208-8252-3c5e9b2076c2" providerId="ADAL" clId="{C17423DD-AA0E-4CB2-91CD-6B84FCC9D4C1}" dt="2025-05-26T02:53:43.361" v="1648" actId="729"/>
        <pc:sldMkLst>
          <pc:docMk/>
          <pc:sldMk cId="3946934594" sldId="256"/>
        </pc:sldMkLst>
      </pc:sldChg>
      <pc:sldChg chg="delSp modSp mod modNotesTx">
        <pc:chgData name="Labossiere, Maxine" userId="05ca37df-2727-4208-8252-3c5e9b2076c2" providerId="ADAL" clId="{C17423DD-AA0E-4CB2-91CD-6B84FCC9D4C1}" dt="2025-05-26T20:50:30.070" v="2493" actId="20577"/>
        <pc:sldMkLst>
          <pc:docMk/>
          <pc:sldMk cId="2902794312" sldId="257"/>
        </pc:sldMkLst>
        <pc:spChg chg="mod">
          <ac:chgData name="Labossiere, Maxine" userId="05ca37df-2727-4208-8252-3c5e9b2076c2" providerId="ADAL" clId="{C17423DD-AA0E-4CB2-91CD-6B84FCC9D4C1}" dt="2025-05-26T20:46:22.040" v="2340" actId="20577"/>
          <ac:spMkLst>
            <pc:docMk/>
            <pc:sldMk cId="2902794312" sldId="257"/>
            <ac:spMk id="9" creationId="{0B45A2FC-014F-4CA5-AD26-2114739F21E5}"/>
          </ac:spMkLst>
        </pc:spChg>
        <pc:grpChg chg="del">
          <ac:chgData name="Labossiere, Maxine" userId="05ca37df-2727-4208-8252-3c5e9b2076c2" providerId="ADAL" clId="{C17423DD-AA0E-4CB2-91CD-6B84FCC9D4C1}" dt="2025-05-26T02:59:28.571" v="1693" actId="478"/>
          <ac:grpSpMkLst>
            <pc:docMk/>
            <pc:sldMk cId="2902794312" sldId="257"/>
            <ac:grpSpMk id="5" creationId="{2D813178-595C-CFBF-543F-68A0173C3E0D}"/>
          </ac:grpSpMkLst>
        </pc:grpChg>
      </pc:sldChg>
      <pc:sldChg chg="delSp mod modNotesTx">
        <pc:chgData name="Labossiere, Maxine" userId="05ca37df-2727-4208-8252-3c5e9b2076c2" providerId="ADAL" clId="{C17423DD-AA0E-4CB2-91CD-6B84FCC9D4C1}" dt="2025-05-26T17:31:23.100" v="2319" actId="20577"/>
        <pc:sldMkLst>
          <pc:docMk/>
          <pc:sldMk cId="429771863" sldId="269"/>
        </pc:sldMkLst>
        <pc:grpChg chg="del">
          <ac:chgData name="Labossiere, Maxine" userId="05ca37df-2727-4208-8252-3c5e9b2076c2" providerId="ADAL" clId="{C17423DD-AA0E-4CB2-91CD-6B84FCC9D4C1}" dt="2025-05-26T03:06:21.273" v="1694" actId="478"/>
          <ac:grpSpMkLst>
            <pc:docMk/>
            <pc:sldMk cId="429771863" sldId="269"/>
            <ac:grpSpMk id="4" creationId="{126FAFCB-DF57-19E7-25D0-5D6C381DB8A8}"/>
          </ac:grpSpMkLst>
        </pc:grpChg>
      </pc:sldChg>
      <pc:sldChg chg="modSp mod modNotesTx">
        <pc:chgData name="Labossiere, Maxine" userId="05ca37df-2727-4208-8252-3c5e9b2076c2" providerId="ADAL" clId="{C17423DD-AA0E-4CB2-91CD-6B84FCC9D4C1}" dt="2025-05-26T17:29:01.262" v="2187" actId="313"/>
        <pc:sldMkLst>
          <pc:docMk/>
          <pc:sldMk cId="27790756" sldId="300"/>
        </pc:sldMkLst>
        <pc:spChg chg="mod">
          <ac:chgData name="Labossiere, Maxine" userId="05ca37df-2727-4208-8252-3c5e9b2076c2" providerId="ADAL" clId="{C17423DD-AA0E-4CB2-91CD-6B84FCC9D4C1}" dt="2025-05-26T17:20:52.699" v="1697" actId="20577"/>
          <ac:spMkLst>
            <pc:docMk/>
            <pc:sldMk cId="27790756" sldId="300"/>
            <ac:spMk id="10" creationId="{EF2BC084-E6DB-4DE7-B309-042A85EBA700}"/>
          </ac:spMkLst>
        </pc:spChg>
      </pc:sldChg>
      <pc:sldChg chg="modSp mod modNotesTx">
        <pc:chgData name="Labossiere, Maxine" userId="05ca37df-2727-4208-8252-3c5e9b2076c2" providerId="ADAL" clId="{C17423DD-AA0E-4CB2-91CD-6B84FCC9D4C1}" dt="2025-05-26T20:54:08.908" v="2583" actId="14100"/>
        <pc:sldMkLst>
          <pc:docMk/>
          <pc:sldMk cId="346226361" sldId="302"/>
        </pc:sldMkLst>
        <pc:spChg chg="mod">
          <ac:chgData name="Labossiere, Maxine" userId="05ca37df-2727-4208-8252-3c5e9b2076c2" providerId="ADAL" clId="{C17423DD-AA0E-4CB2-91CD-6B84FCC9D4C1}" dt="2025-05-26T20:54:08.908" v="2583" actId="14100"/>
          <ac:spMkLst>
            <pc:docMk/>
            <pc:sldMk cId="346226361" sldId="302"/>
            <ac:spMk id="10" creationId="{EF2BC084-E6DB-4DE7-B309-042A85EBA700}"/>
          </ac:spMkLst>
        </pc:spChg>
      </pc:sldChg>
      <pc:sldChg chg="modNotesTx">
        <pc:chgData name="Labossiere, Maxine" userId="05ca37df-2727-4208-8252-3c5e9b2076c2" providerId="ADAL" clId="{C17423DD-AA0E-4CB2-91CD-6B84FCC9D4C1}" dt="2025-05-26T17:26:39.637" v="1987" actId="20577"/>
        <pc:sldMkLst>
          <pc:docMk/>
          <pc:sldMk cId="1585825240" sldId="317"/>
        </pc:sldMkLst>
      </pc:sldChg>
      <pc:sldChg chg="addSp modSp mod modNotesTx">
        <pc:chgData name="Labossiere, Maxine" userId="05ca37df-2727-4208-8252-3c5e9b2076c2" providerId="ADAL" clId="{C17423DD-AA0E-4CB2-91CD-6B84FCC9D4C1}" dt="2025-05-26T20:51:45.667" v="2527" actId="20577"/>
        <pc:sldMkLst>
          <pc:docMk/>
          <pc:sldMk cId="3093911160" sldId="321"/>
        </pc:sldMkLst>
        <pc:spChg chg="add mod">
          <ac:chgData name="Labossiere, Maxine" userId="05ca37df-2727-4208-8252-3c5e9b2076c2" providerId="ADAL" clId="{C17423DD-AA0E-4CB2-91CD-6B84FCC9D4C1}" dt="2025-05-26T20:21:02.558" v="2338" actId="1076"/>
          <ac:spMkLst>
            <pc:docMk/>
            <pc:sldMk cId="3093911160" sldId="321"/>
            <ac:spMk id="3" creationId="{1105165A-E08E-A7F1-4D38-55FEA35D7B75}"/>
          </ac:spMkLst>
        </pc:spChg>
      </pc:sldChg>
      <pc:sldChg chg="del modNotesTx">
        <pc:chgData name="Labossiere, Maxine" userId="05ca37df-2727-4208-8252-3c5e9b2076c2" providerId="ADAL" clId="{C17423DD-AA0E-4CB2-91CD-6B84FCC9D4C1}" dt="2025-05-26T17:32:24.021" v="2335" actId="47"/>
        <pc:sldMkLst>
          <pc:docMk/>
          <pc:sldMk cId="3941505703" sldId="337"/>
        </pc:sldMkLst>
      </pc:sldChg>
      <pc:sldChg chg="del">
        <pc:chgData name="Labossiere, Maxine" userId="05ca37df-2727-4208-8252-3c5e9b2076c2" providerId="ADAL" clId="{C17423DD-AA0E-4CB2-91CD-6B84FCC9D4C1}" dt="2025-05-26T17:21:49.201" v="1768" actId="47"/>
        <pc:sldMkLst>
          <pc:docMk/>
          <pc:sldMk cId="3857762383" sldId="341"/>
        </pc:sldMkLst>
      </pc:sldChg>
      <pc:sldChg chg="addSp modSp mod">
        <pc:chgData name="Labossiere, Maxine" userId="05ca37df-2727-4208-8252-3c5e9b2076c2" providerId="ADAL" clId="{C17423DD-AA0E-4CB2-91CD-6B84FCC9D4C1}" dt="2025-05-26T20:54:33.332" v="2586" actId="113"/>
        <pc:sldMkLst>
          <pc:docMk/>
          <pc:sldMk cId="1515879659" sldId="342"/>
        </pc:sldMkLst>
        <pc:spChg chg="mod">
          <ac:chgData name="Labossiere, Maxine" userId="05ca37df-2727-4208-8252-3c5e9b2076c2" providerId="ADAL" clId="{C17423DD-AA0E-4CB2-91CD-6B84FCC9D4C1}" dt="2025-05-26T20:54:33.332" v="2586" actId="113"/>
          <ac:spMkLst>
            <pc:docMk/>
            <pc:sldMk cId="1515879659" sldId="342"/>
            <ac:spMk id="10" creationId="{1B457F74-32C2-441B-E599-55CE166D64F2}"/>
          </ac:spMkLst>
        </pc:spChg>
        <pc:spChg chg="add mod">
          <ac:chgData name="Labossiere, Maxine" userId="05ca37df-2727-4208-8252-3c5e9b2076c2" providerId="ADAL" clId="{C17423DD-AA0E-4CB2-91CD-6B84FCC9D4C1}" dt="2025-05-26T20:54:27.239" v="2584" actId="113"/>
          <ac:spMkLst>
            <pc:docMk/>
            <pc:sldMk cId="1515879659" sldId="342"/>
            <ac:spMk id="13" creationId="{22494E96-6D0B-A0B8-3794-6854BB266EBF}"/>
          </ac:spMkLst>
        </pc:spChg>
        <pc:spChg chg="mod">
          <ac:chgData name="Labossiere, Maxine" userId="05ca37df-2727-4208-8252-3c5e9b2076c2" providerId="ADAL" clId="{C17423DD-AA0E-4CB2-91CD-6B84FCC9D4C1}" dt="2025-05-26T20:54:30.275" v="2585" actId="113"/>
          <ac:spMkLst>
            <pc:docMk/>
            <pc:sldMk cId="1515879659" sldId="342"/>
            <ac:spMk id="14" creationId="{B5C2AD76-80E9-88DF-F6CB-78CBC30E4692}"/>
          </ac:spMkLst>
        </pc:spChg>
        <pc:picChg chg="mod">
          <ac:chgData name="Labossiere, Maxine" userId="05ca37df-2727-4208-8252-3c5e9b2076c2" providerId="ADAL" clId="{C17423DD-AA0E-4CB2-91CD-6B84FCC9D4C1}" dt="2025-05-26T02:27:33.711" v="906" actId="1076"/>
          <ac:picMkLst>
            <pc:docMk/>
            <pc:sldMk cId="1515879659" sldId="342"/>
            <ac:picMk id="5" creationId="{DC77DBC9-255D-7BF0-269C-D5A5671BAA8A}"/>
          </ac:picMkLst>
        </pc:picChg>
      </pc:sldChg>
      <pc:sldChg chg="modSp mod">
        <pc:chgData name="Labossiere, Maxine" userId="05ca37df-2727-4208-8252-3c5e9b2076c2" providerId="ADAL" clId="{C17423DD-AA0E-4CB2-91CD-6B84FCC9D4C1}" dt="2025-05-26T17:21:38.858" v="1767" actId="20577"/>
        <pc:sldMkLst>
          <pc:docMk/>
          <pc:sldMk cId="1273812830" sldId="343"/>
        </pc:sldMkLst>
        <pc:spChg chg="mod">
          <ac:chgData name="Labossiere, Maxine" userId="05ca37df-2727-4208-8252-3c5e9b2076c2" providerId="ADAL" clId="{C17423DD-AA0E-4CB2-91CD-6B84FCC9D4C1}" dt="2025-05-26T17:21:38.858" v="1767" actId="20577"/>
          <ac:spMkLst>
            <pc:docMk/>
            <pc:sldMk cId="1273812830" sldId="343"/>
            <ac:spMk id="4" creationId="{A53635BC-56A3-46AE-935D-9353C29EED11}"/>
          </ac:spMkLst>
        </pc:spChg>
      </pc:sldChg>
      <pc:sldChg chg="modSp add del mod">
        <pc:chgData name="Labossiere, Maxine" userId="05ca37df-2727-4208-8252-3c5e9b2076c2" providerId="ADAL" clId="{C17423DD-AA0E-4CB2-91CD-6B84FCC9D4C1}" dt="2025-05-26T02:22:48.901" v="808" actId="2696"/>
        <pc:sldMkLst>
          <pc:docMk/>
          <pc:sldMk cId="2067621803" sldId="344"/>
        </pc:sldMkLst>
        <pc:spChg chg="mod">
          <ac:chgData name="Labossiere, Maxine" userId="05ca37df-2727-4208-8252-3c5e9b2076c2" providerId="ADAL" clId="{C17423DD-AA0E-4CB2-91CD-6B84FCC9D4C1}" dt="2025-05-26T02:04:21.230" v="122" actId="20577"/>
          <ac:spMkLst>
            <pc:docMk/>
            <pc:sldMk cId="2067621803" sldId="344"/>
            <ac:spMk id="2" creationId="{90F912B8-EA2D-F9B3-4A4D-FEFBF8A74CC3}"/>
          </ac:spMkLst>
        </pc:spChg>
        <pc:spChg chg="mod">
          <ac:chgData name="Labossiere, Maxine" userId="05ca37df-2727-4208-8252-3c5e9b2076c2" providerId="ADAL" clId="{C17423DD-AA0E-4CB2-91CD-6B84FCC9D4C1}" dt="2025-05-26T02:09:30.525" v="184" actId="20577"/>
          <ac:spMkLst>
            <pc:docMk/>
            <pc:sldMk cId="2067621803" sldId="344"/>
            <ac:spMk id="4" creationId="{DCB3A0EE-9FBB-6273-2824-E4A745756240}"/>
          </ac:spMkLst>
        </pc:spChg>
      </pc:sldChg>
      <pc:sldChg chg="addSp delSp modSp add mod ord modNotesTx">
        <pc:chgData name="Labossiere, Maxine" userId="05ca37df-2727-4208-8252-3c5e9b2076c2" providerId="ADAL" clId="{C17423DD-AA0E-4CB2-91CD-6B84FCC9D4C1}" dt="2025-05-26T02:23:53.123" v="814" actId="948"/>
        <pc:sldMkLst>
          <pc:docMk/>
          <pc:sldMk cId="2140865405" sldId="345"/>
        </pc:sldMkLst>
        <pc:spChg chg="mod">
          <ac:chgData name="Labossiere, Maxine" userId="05ca37df-2727-4208-8252-3c5e9b2076c2" providerId="ADAL" clId="{C17423DD-AA0E-4CB2-91CD-6B84FCC9D4C1}" dt="2025-05-26T02:10:04.244" v="195"/>
          <ac:spMkLst>
            <pc:docMk/>
            <pc:sldMk cId="2140865405" sldId="345"/>
            <ac:spMk id="2" creationId="{A91B2F33-D801-0F1B-B47E-26206F2D4FB0}"/>
          </ac:spMkLst>
        </pc:spChg>
        <pc:spChg chg="add del mod">
          <ac:chgData name="Labossiere, Maxine" userId="05ca37df-2727-4208-8252-3c5e9b2076c2" providerId="ADAL" clId="{C17423DD-AA0E-4CB2-91CD-6B84FCC9D4C1}" dt="2025-05-26T02:09:52.836" v="191" actId="478"/>
          <ac:spMkLst>
            <pc:docMk/>
            <pc:sldMk cId="2140865405" sldId="345"/>
            <ac:spMk id="6" creationId="{C7E55FC9-B4AD-745F-CEAC-F308989B475B}"/>
          </ac:spMkLst>
        </pc:spChg>
        <pc:spChg chg="mod">
          <ac:chgData name="Labossiere, Maxine" userId="05ca37df-2727-4208-8252-3c5e9b2076c2" providerId="ADAL" clId="{C17423DD-AA0E-4CB2-91CD-6B84FCC9D4C1}" dt="2025-05-26T02:23:53.123" v="814" actId="948"/>
          <ac:spMkLst>
            <pc:docMk/>
            <pc:sldMk cId="2140865405" sldId="345"/>
            <ac:spMk id="10" creationId="{F2E8FC63-BBC6-6A98-B00B-7F69DABEA1D8}"/>
          </ac:spMkLst>
        </pc:spChg>
        <pc:spChg chg="del mod">
          <ac:chgData name="Labossiere, Maxine" userId="05ca37df-2727-4208-8252-3c5e9b2076c2" providerId="ADAL" clId="{C17423DD-AA0E-4CB2-91CD-6B84FCC9D4C1}" dt="2025-05-26T02:09:51.870" v="190" actId="478"/>
          <ac:spMkLst>
            <pc:docMk/>
            <pc:sldMk cId="2140865405" sldId="345"/>
            <ac:spMk id="14" creationId="{260582C1-A93C-D15C-32F1-1802EC93EA18}"/>
          </ac:spMkLst>
        </pc:spChg>
        <pc:picChg chg="del">
          <ac:chgData name="Labossiere, Maxine" userId="05ca37df-2727-4208-8252-3c5e9b2076c2" providerId="ADAL" clId="{C17423DD-AA0E-4CB2-91CD-6B84FCC9D4C1}" dt="2025-05-26T02:09:50.454" v="188" actId="478"/>
          <ac:picMkLst>
            <pc:docMk/>
            <pc:sldMk cId="2140865405" sldId="345"/>
            <ac:picMk id="5" creationId="{75CF73C4-30D4-5914-85FA-202ECC008D0C}"/>
          </ac:picMkLst>
        </pc:picChg>
      </pc:sldChg>
      <pc:sldChg chg="modSp add mod modNotesTx">
        <pc:chgData name="Labossiere, Maxine" userId="05ca37df-2727-4208-8252-3c5e9b2076c2" providerId="ADAL" clId="{C17423DD-AA0E-4CB2-91CD-6B84FCC9D4C1}" dt="2025-05-26T17:31:07.867" v="2318" actId="20577"/>
        <pc:sldMkLst>
          <pc:docMk/>
          <pc:sldMk cId="3454478860" sldId="346"/>
        </pc:sldMkLst>
        <pc:spChg chg="mod">
          <ac:chgData name="Labossiere, Maxine" userId="05ca37df-2727-4208-8252-3c5e9b2076c2" providerId="ADAL" clId="{C17423DD-AA0E-4CB2-91CD-6B84FCC9D4C1}" dt="2025-05-26T02:42:12.386" v="964" actId="20577"/>
          <ac:spMkLst>
            <pc:docMk/>
            <pc:sldMk cId="3454478860" sldId="346"/>
            <ac:spMk id="2" creationId="{D9C5F537-48AF-13CC-585C-18C598C9339C}"/>
          </ac:spMkLst>
        </pc:spChg>
        <pc:spChg chg="mod">
          <ac:chgData name="Labossiere, Maxine" userId="05ca37df-2727-4208-8252-3c5e9b2076c2" providerId="ADAL" clId="{C17423DD-AA0E-4CB2-91CD-6B84FCC9D4C1}" dt="2025-05-26T02:50:42.256" v="1578" actId="20577"/>
          <ac:spMkLst>
            <pc:docMk/>
            <pc:sldMk cId="3454478860" sldId="346"/>
            <ac:spMk id="10" creationId="{04B984A0-FFB2-E4AD-B356-B3E79A911C2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5/26/2025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793447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2E9CF-2F83-75E1-5B62-A5374568F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507C7E-6701-3D0A-D8BD-C101FB33B1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D92B93-C3F8-82F6-32BE-2E1C09BCEA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WAC board of directors would like to implement changes to the election procedure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551C0-D162-42E4-77BA-C45DEED0B0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10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94394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266EE-B249-6EBA-35DA-C45897B33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5DEB1F-51B7-2681-B14B-310B1C2F51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828F08-133A-CCB0-680B-89B1033869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Meant to address changes to the CIA’s qualification pathways</a:t>
            </a:r>
          </a:p>
          <a:p>
            <a:pPr marL="699927"/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99927"/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Meeting Voting Procedures:</a:t>
            </a:r>
            <a:endParaRPr lang="en-C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C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9964" indent="-349964">
              <a:buFont typeface="+mj-lt"/>
              <a:buAutoNum type="alphaLcParenBoth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A motion and a seconder to the motion must be made to begin a vote.</a:t>
            </a:r>
          </a:p>
          <a:p>
            <a:pPr marL="816582" lvl="1" indent="-349964">
              <a:buFont typeface="+mj-lt"/>
              <a:buAutoNum type="alphaLcParenBoth"/>
            </a:pPr>
            <a:r>
              <a:rPr lang="en-US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 motion to begin the vote on whether or not to change the scholarship eligibility</a:t>
            </a:r>
          </a:p>
          <a:p>
            <a:pPr marL="816582" lvl="1" indent="-349964">
              <a:buFont typeface="+mj-lt"/>
              <a:buAutoNum type="alphaLcParenBoth"/>
            </a:pPr>
            <a:r>
              <a:rPr lang="en-US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[co-president] second the motion</a:t>
            </a:r>
            <a:endParaRPr lang="en-CA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9964" indent="-349964">
              <a:buFont typeface="+mj-lt"/>
              <a:buAutoNum type="alphaLcParenBoth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A quorum for the transaction of any meeting vote shall be defined as the number of members in attendance.</a:t>
            </a:r>
            <a:endParaRPr lang="en-C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9964" indent="-349964">
              <a:buFont typeface="+mj-lt"/>
              <a:buAutoNum type="alphaLcParenBoth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Approval of a meeting vote requires a majority vote, except for the establishment of another Committee, which requires the approval of two-thirds of the members present at the meeting.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5E33C5-5C8A-3ED0-EF98-E99B79CC50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11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078181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[]:</a:t>
            </a:r>
          </a:p>
          <a:p>
            <a:r>
              <a:rPr lang="en-CA" dirty="0"/>
              <a:t>And that concludes the formal part of the meeting – We will now open the floor if you have any questions, comments, or concerns.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12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18426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Hello everyone!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Thanks for coming to the Spring 2025 WAC Semi-Annual Meeting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We are excited to see everyone here today</a:t>
            </a:r>
          </a:p>
          <a:p>
            <a:endParaRPr lang="en-CA" dirty="0"/>
          </a:p>
          <a:p>
            <a:r>
              <a:rPr lang="en-CA" dirty="0"/>
              <a:t>We’ll be starting our presentations shortly and we’ll be using </a:t>
            </a:r>
            <a:r>
              <a:rPr lang="en-CA" dirty="0" err="1"/>
              <a:t>Slido</a:t>
            </a:r>
            <a:r>
              <a:rPr lang="en-CA" dirty="0"/>
              <a:t> to collect audience questions for the panel. Please log in now using the code WAC2025, as shown on the screen.</a:t>
            </a:r>
          </a:p>
          <a:p>
            <a:r>
              <a:rPr lang="en-CA" dirty="0"/>
              <a:t>You’re welcome to submit questions at any time during the discussion.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45339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First up, we’d like to welcome our 3 panelists</a:t>
            </a:r>
            <a:endParaRPr lang="en-CA" i="1" dirty="0"/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Garett Klus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Yelena Kropivnitskaya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Parama Ray</a:t>
            </a:r>
          </a:p>
          <a:p>
            <a:endParaRPr lang="en-CA" dirty="0"/>
          </a:p>
          <a:p>
            <a:pPr defTabSz="933237"/>
            <a:r>
              <a:rPr lang="en-CA" kern="100" dirty="0">
                <a:ea typeface="Calibri" panose="020F0502020204030204" pitchFamily="34" charset="0"/>
                <a:cs typeface="Times New Roman" panose="02020603050405020304" pitchFamily="18" charset="0"/>
              </a:rPr>
              <a:t>(read bios)</a:t>
            </a:r>
          </a:p>
          <a:p>
            <a:pPr defTabSz="933237"/>
            <a:endParaRPr lang="en-CA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33237"/>
            <a:r>
              <a:rPr lang="en-CA" dirty="0"/>
              <a:t>Please join me in welcoming, Garett, Yelena and Parama!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39456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i="1" dirty="0"/>
              <a:t>Aaron to moderate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93164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[]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We hope you enjoyed the discussion on AI &amp; Analytics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Thanks to our incredible panelists for joining us       (*applause*)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CA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CA" dirty="0"/>
              <a:t>[]:</a:t>
            </a:r>
          </a:p>
          <a:p>
            <a:pPr marL="174982" indent="-174982">
              <a:buFont typeface="Arial" panose="020B0604020202020204" pitchFamily="34" charset="0"/>
              <a:buChar char="•"/>
            </a:pPr>
            <a:r>
              <a:rPr lang="en-CA" dirty="0"/>
              <a:t>We’ll now move to our business update before concluding the meeting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5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79691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[]:</a:t>
            </a:r>
          </a:p>
          <a:p>
            <a:r>
              <a:rPr lang="en-CA" dirty="0"/>
              <a:t>Here are the main items to share since our last semi-annual meeting, which we’ll run through over the next few slides:</a:t>
            </a:r>
          </a:p>
          <a:p>
            <a:endParaRPr lang="en-CA" dirty="0"/>
          </a:p>
          <a:p>
            <a:r>
              <a:rPr lang="en-CA" dirty="0"/>
              <a:t>We’ll talk about:</a:t>
            </a:r>
          </a:p>
          <a:p>
            <a:pPr marL="174982" indent="-174982">
              <a:buFontTx/>
              <a:buChar char="-"/>
            </a:pPr>
            <a:r>
              <a:rPr lang="en-CA" dirty="0"/>
              <a:t>Upcoming WAC Executive Opportunities </a:t>
            </a:r>
          </a:p>
          <a:p>
            <a:pPr marL="174982" indent="-174982">
              <a:buFontTx/>
              <a:buChar char="-"/>
            </a:pPr>
            <a:r>
              <a:rPr lang="en-US" dirty="0"/>
              <a:t>Recent and upcoming events </a:t>
            </a:r>
          </a:p>
          <a:p>
            <a:pPr marL="174982" indent="-174982" defTabSz="933237">
              <a:buFontTx/>
              <a:buChar char="-"/>
              <a:defRPr/>
            </a:pPr>
            <a:r>
              <a:rPr lang="en-CA" dirty="0">
                <a:solidFill>
                  <a:srgbClr val="67BF59"/>
                </a:solidFill>
              </a:rPr>
              <a:t>Our treasurer, Samuel, will give us an update on the WAC finances</a:t>
            </a:r>
          </a:p>
          <a:p>
            <a:pPr marL="174982" indent="-174982" defTabSz="933237">
              <a:buFontTx/>
              <a:buChar char="-"/>
              <a:defRPr/>
            </a:pPr>
            <a:r>
              <a:rPr lang="en-CA" dirty="0">
                <a:solidFill>
                  <a:srgbClr val="67BF59"/>
                </a:solidFill>
              </a:rPr>
              <a:t>Then we’ll discuss a proposed change to the election procedure update</a:t>
            </a:r>
          </a:p>
          <a:p>
            <a:pPr marL="174982" indent="-174982">
              <a:buFontTx/>
              <a:buChar char="-"/>
            </a:pPr>
            <a:r>
              <a:rPr lang="en-CA" dirty="0">
                <a:solidFill>
                  <a:srgbClr val="67BF59"/>
                </a:solidFill>
              </a:rPr>
              <a:t>Lastly, we will present a change to WAC scholarship eligibility</a:t>
            </a:r>
          </a:p>
          <a:p>
            <a:pPr marL="174982" indent="-174982">
              <a:buFontTx/>
              <a:buChar char="-"/>
            </a:pPr>
            <a:endParaRPr lang="en-CA" dirty="0">
              <a:solidFill>
                <a:srgbClr val="67BF59"/>
              </a:solidFill>
            </a:endParaRPr>
          </a:p>
          <a:p>
            <a:endParaRPr lang="en-CA" dirty="0"/>
          </a:p>
          <a:p>
            <a:endParaRPr lang="en-CA" dirty="0"/>
          </a:p>
          <a:p>
            <a:pPr marL="174982" indent="-174982">
              <a:buFontTx/>
              <a:buChar char="-"/>
            </a:pPr>
            <a:endParaRPr lang="en-CA" dirty="0"/>
          </a:p>
          <a:p>
            <a:pPr marL="174982" indent="-174982">
              <a:buFontTx/>
              <a:buChar char="-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6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495300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buFont typeface="Courier New" panose="02070309020205020404" pitchFamily="49" charset="0"/>
              <a:buNone/>
            </a:pPr>
            <a:r>
              <a:rPr lang="en-CA" dirty="0"/>
              <a:t>[]</a:t>
            </a:r>
          </a:p>
          <a:p>
            <a:pPr lvl="0">
              <a:buFont typeface="Courier New" panose="02070309020205020404" pitchFamily="49" charset="0"/>
              <a:buNone/>
            </a:pPr>
            <a:r>
              <a:rPr lang="en-CA" dirty="0"/>
              <a:t>This meeting, there is no executive position up for election</a:t>
            </a:r>
            <a:br>
              <a:rPr lang="en-CA" dirty="0"/>
            </a:br>
            <a:endParaRPr lang="en-CA" dirty="0"/>
          </a:p>
          <a:p>
            <a:pPr lvl="0">
              <a:buFont typeface="Courier New" panose="02070309020205020404" pitchFamily="49" charset="0"/>
              <a:buNone/>
            </a:pPr>
            <a:r>
              <a:rPr lang="en-CA" dirty="0"/>
              <a:t>Reach out to the individuals for more information or read about the role in our constitution</a:t>
            </a:r>
            <a:br>
              <a:rPr lang="en-CA" dirty="0"/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7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04110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8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292169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34D747-9380-41EE-9946-EC9EC0CA5D1E}" type="slidenum">
              <a:rPr lang="en-US" noProof="0" smtClean="0"/>
              <a:t>9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19693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91B1FB-7961-18E3-9070-0A74A1835B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3292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>
                <a:latin typeface="+mj-lt"/>
              </a:rPr>
              <a:t>Click to edit Master title style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  <p:sldLayoutId id="2147483678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19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61488" y="2395728"/>
            <a:ext cx="8202076" cy="1243584"/>
          </a:xfrm>
        </p:spPr>
        <p:txBody>
          <a:bodyPr/>
          <a:lstStyle/>
          <a:p>
            <a:r>
              <a:rPr lang="en-US" sz="4800" dirty="0"/>
              <a:t>Spring 2025</a:t>
            </a:r>
            <a:br>
              <a:rPr lang="en-US" sz="4800" dirty="0"/>
            </a:br>
            <a:r>
              <a:rPr lang="en-US" sz="4800" dirty="0"/>
              <a:t>WAC Semi-Annual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7185" y="3721608"/>
            <a:ext cx="7077456" cy="8686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Wednesday, May 28</a:t>
            </a:r>
            <a:r>
              <a:rPr lang="en-US" baseline="30000" dirty="0"/>
              <a:t>th</a:t>
            </a:r>
            <a:r>
              <a:rPr lang="en-US" dirty="0"/>
              <a:t>, 2025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43A71557-F456-48AA-B1D5-F1308B4BC3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896" y="4672584"/>
            <a:ext cx="4123104" cy="214831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BE22E77-B04C-5A4C-477D-E666085C6CC0}"/>
              </a:ext>
            </a:extLst>
          </p:cNvPr>
          <p:cNvSpPr/>
          <p:nvPr/>
        </p:nvSpPr>
        <p:spPr>
          <a:xfrm>
            <a:off x="137003" y="5576334"/>
            <a:ext cx="1828802" cy="11370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Join at </a:t>
            </a:r>
            <a:r>
              <a:rPr lang="en-US" sz="2400" b="1" dirty="0">
                <a:solidFill>
                  <a:schemeClr val="tx1"/>
                </a:solidFill>
              </a:rPr>
              <a:t>slido.com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#WAC2025</a:t>
            </a: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DCF97-866E-6C32-9820-9225EF8A9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B2F33-D801-0F1B-B47E-26206F2D4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81718"/>
          </a:xfrm>
        </p:spPr>
        <p:txBody>
          <a:bodyPr vert="horz" wrap="square" lIns="91440" tIns="45720" rIns="91440" bIns="45720" rtlCol="0" anchor="t">
            <a:noAutofit/>
          </a:bodyPr>
          <a:lstStyle/>
          <a:p>
            <a:r>
              <a:rPr lang="en-US" sz="2400" b="1" kern="1200" spc="-70" baseline="0" dirty="0">
                <a:latin typeface="+mj-lt"/>
                <a:ea typeface="+mj-ea"/>
                <a:cs typeface="+mj-cs"/>
              </a:rPr>
              <a:t>WAC General Business Update</a:t>
            </a:r>
            <a:br>
              <a:rPr lang="en-US" sz="2400" b="1" kern="1200" spc="-70" baseline="0" dirty="0">
                <a:latin typeface="+mj-lt"/>
                <a:ea typeface="+mj-ea"/>
                <a:cs typeface="+mj-cs"/>
              </a:rPr>
            </a:br>
            <a:r>
              <a:rPr lang="en-US" sz="2400" i="1" dirty="0"/>
              <a:t>Election Procedure Update</a:t>
            </a:r>
            <a:endParaRPr lang="en-US" sz="2400" b="1" i="1" kern="1200" spc="-70" baseline="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FF802E-3E5E-BB2B-D580-3F442AAA8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F2E8FC63-BBC6-6A98-B00B-7F69DABEA1D8}"/>
              </a:ext>
            </a:extLst>
          </p:cNvPr>
          <p:cNvSpPr txBox="1">
            <a:spLocks/>
          </p:cNvSpPr>
          <p:nvPr/>
        </p:nvSpPr>
        <p:spPr>
          <a:xfrm>
            <a:off x="223383" y="1728107"/>
            <a:ext cx="11794446" cy="42154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Proposed change to the Board of Directors election procedure</a:t>
            </a:r>
          </a:p>
          <a:p>
            <a:pPr marL="342900" indent="-342900" algn="l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Goal of proposed changes:</a:t>
            </a:r>
          </a:p>
          <a:p>
            <a:pPr marL="800100" lvl="1" indent="-342900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chemeClr val="bg1"/>
                </a:solidFill>
              </a:rPr>
              <a:t>Provide a formal process for candidates to indicate their intention to run</a:t>
            </a:r>
          </a:p>
          <a:p>
            <a:pPr marL="800100" lvl="1" indent="-342900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chemeClr val="bg1"/>
                </a:solidFill>
              </a:rPr>
              <a:t>Modernize voting process</a:t>
            </a:r>
          </a:p>
          <a:p>
            <a:pPr marL="342900" indent="-342900" algn="l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Draft of WAC constitution with intended changes sent to members May 20</a:t>
            </a:r>
            <a:r>
              <a:rPr lang="en-US" b="0" baseline="30000" dirty="0"/>
              <a:t>th</a:t>
            </a:r>
            <a:r>
              <a:rPr lang="en-US" b="0" dirty="0"/>
              <a:t>, 2025</a:t>
            </a:r>
          </a:p>
          <a:p>
            <a:pPr marL="342900" indent="-342900" algn="l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Feedback received and taken under review</a:t>
            </a:r>
          </a:p>
          <a:p>
            <a:pPr marL="342900" indent="-342900" algn="l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Update will be sent prior to the Fall 2025 Semi-Annual meeting and a vote on the change to the constitution will take place via email voting as per the current constitution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baseline="30000" dirty="0"/>
          </a:p>
        </p:txBody>
      </p:sp>
    </p:spTree>
    <p:extLst>
      <p:ext uri="{BB962C8B-B14F-4D97-AF65-F5344CB8AC3E}">
        <p14:creationId xmlns:p14="http://schemas.microsoft.com/office/powerpoint/2010/main" val="2140865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EED54-7209-D307-8D3D-920D51010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5F537-48AF-13CC-585C-18C598C93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81718"/>
          </a:xfrm>
        </p:spPr>
        <p:txBody>
          <a:bodyPr vert="horz" wrap="square" lIns="91440" tIns="45720" rIns="91440" bIns="45720" rtlCol="0" anchor="t">
            <a:noAutofit/>
          </a:bodyPr>
          <a:lstStyle/>
          <a:p>
            <a:r>
              <a:rPr lang="en-US" sz="2400" b="1" kern="1200" spc="-70" baseline="0" dirty="0">
                <a:latin typeface="+mj-lt"/>
                <a:ea typeface="+mj-ea"/>
                <a:cs typeface="+mj-cs"/>
              </a:rPr>
              <a:t>WAC General Business Update</a:t>
            </a:r>
            <a:br>
              <a:rPr lang="en-US" sz="2400" b="1" kern="1200" spc="-70" baseline="0" dirty="0">
                <a:latin typeface="+mj-lt"/>
                <a:ea typeface="+mj-ea"/>
                <a:cs typeface="+mj-cs"/>
              </a:rPr>
            </a:br>
            <a:r>
              <a:rPr lang="en-US" sz="2400" i="1" dirty="0"/>
              <a:t>U of M Scholarship Eligibility Proposal</a:t>
            </a:r>
            <a:endParaRPr lang="en-US" sz="2400" b="1" i="1" kern="1200" spc="-70" baseline="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DF9B15-B87D-23B6-6514-598A07486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4B984A0-FFB2-E4AD-B356-B3E79A911C26}"/>
              </a:ext>
            </a:extLst>
          </p:cNvPr>
          <p:cNvSpPr txBox="1">
            <a:spLocks/>
          </p:cNvSpPr>
          <p:nvPr/>
        </p:nvSpPr>
        <p:spPr>
          <a:xfrm>
            <a:off x="223383" y="1728107"/>
            <a:ext cx="11794446" cy="42154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Proposed change to the eligibility of the WAC scholarships</a:t>
            </a:r>
          </a:p>
          <a:p>
            <a:pPr marL="342900" indent="-342900" algn="l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Goal: address changes to the CIA’s qualification pathways</a:t>
            </a:r>
          </a:p>
          <a:p>
            <a:pPr marL="342900" indent="-342900" algn="l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Current criteria:</a:t>
            </a:r>
          </a:p>
          <a:p>
            <a:pPr marL="800100" lvl="1" indent="-342900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chemeClr val="bg1"/>
                </a:solidFill>
              </a:rPr>
              <a:t>“has successfully completed at least one professional examination set by the Society of Actuaries/Casualty Actuarial Society” </a:t>
            </a:r>
          </a:p>
          <a:p>
            <a:pPr marL="342900" indent="-342900" algn="l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Proposed criteria:</a:t>
            </a:r>
          </a:p>
          <a:p>
            <a:pPr marL="800100" lvl="1" indent="-342900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chemeClr val="bg1"/>
                </a:solidFill>
              </a:rPr>
              <a:t>“has successfully completed at least one professional examination set by the Society of Actuaries/Casualty Actuarial Society </a:t>
            </a:r>
            <a:r>
              <a:rPr lang="en-US" b="0" i="1" dirty="0">
                <a:solidFill>
                  <a:schemeClr val="bg1"/>
                </a:solidFill>
              </a:rPr>
              <a:t>or has successfully completed at least one of the mandatory courses under the Canadian Institute of Actuaries’ University Accreditation Program</a:t>
            </a:r>
            <a:r>
              <a:rPr lang="en-US" b="0" dirty="0">
                <a:solidFill>
                  <a:schemeClr val="bg1"/>
                </a:solidFill>
              </a:rPr>
              <a:t>” </a:t>
            </a:r>
          </a:p>
          <a:p>
            <a:pPr marL="342900" indent="-342900" algn="l">
              <a:spcBef>
                <a:spcPts val="1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b="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baseline="30000" dirty="0"/>
          </a:p>
        </p:txBody>
      </p:sp>
    </p:spTree>
    <p:extLst>
      <p:ext uri="{BB962C8B-B14F-4D97-AF65-F5344CB8AC3E}">
        <p14:creationId xmlns:p14="http://schemas.microsoft.com/office/powerpoint/2010/main" val="3454478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8567" y="2647719"/>
            <a:ext cx="4945598" cy="1243584"/>
          </a:xfrm>
        </p:spPr>
        <p:txBody>
          <a:bodyPr/>
          <a:lstStyle/>
          <a:p>
            <a:r>
              <a:rPr lang="en-US" sz="4400" dirty="0">
                <a:ea typeface="Tahoma"/>
                <a:cs typeface="Tahoma"/>
              </a:rPr>
              <a:t>Open Floor</a:t>
            </a:r>
            <a:endParaRPr lang="en-GB" sz="4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D13549-2378-44D5-88AD-6A74E07A7C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896" y="4672584"/>
            <a:ext cx="4123104" cy="214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771863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24BF10-2B55-43AB-9F77-F1A1410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94393" y="7600950"/>
            <a:ext cx="406400" cy="365125"/>
          </a:xfrm>
        </p:spPr>
        <p:txBody>
          <a:bodyPr/>
          <a:lstStyle/>
          <a:p>
            <a:fld id="{C263D6C4-4840-40CC-AC84-17E24B3B7BD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45A2FC-014F-4CA5-AD26-2114739F21E5}"/>
              </a:ext>
            </a:extLst>
          </p:cNvPr>
          <p:cNvSpPr txBox="1"/>
          <p:nvPr/>
        </p:nvSpPr>
        <p:spPr>
          <a:xfrm>
            <a:off x="719903" y="782216"/>
            <a:ext cx="10752193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u="sng" dirty="0">
                <a:solidFill>
                  <a:schemeClr val="bg1"/>
                </a:solidFill>
                <a:latin typeface="+mn-lt"/>
              </a:rPr>
              <a:t>Agenda</a:t>
            </a:r>
            <a:endParaRPr lang="en-US" sz="2800" b="1" u="sng" dirty="0">
              <a:solidFill>
                <a:schemeClr val="bg1"/>
              </a:solidFill>
              <a:latin typeface="+mn-lt"/>
              <a:cs typeface="Arial"/>
            </a:endParaRPr>
          </a:p>
          <a:p>
            <a:endParaRPr lang="en-US" sz="2800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bg1"/>
                </a:solidFill>
                <a:latin typeface="+mn-lt"/>
              </a:rPr>
              <a:t>11:30am – Welcome Reception &amp; Registration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800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bg1"/>
                </a:solidFill>
                <a:latin typeface="+mn-lt"/>
              </a:rPr>
              <a:t>11:40am – Buffet Lunch </a:t>
            </a:r>
          </a:p>
          <a:p>
            <a:endParaRPr lang="en-CA" sz="2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bg1"/>
                </a:solidFill>
                <a:latin typeface="+mn-lt"/>
              </a:rPr>
              <a:t>12:15pm – AI &amp; Analytics Panel Discussion</a:t>
            </a:r>
          </a:p>
          <a:p>
            <a:endParaRPr lang="en-CA" sz="2800" dirty="0">
              <a:solidFill>
                <a:schemeClr val="bg1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bg1"/>
                </a:solidFill>
                <a:latin typeface="+mn-lt"/>
              </a:rPr>
              <a:t>1:00pm – WAC Business Session</a:t>
            </a:r>
            <a:endParaRPr lang="en-US" sz="2800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420DF21B-7241-4EB8-B146-B1737002C7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5876925"/>
            <a:ext cx="2345511" cy="895350"/>
          </a:xfrm>
          <a:prstGeom prst="rect">
            <a:avLst/>
          </a:prstGeom>
          <a:solidFill>
            <a:schemeClr val="bg1">
              <a:alpha val="35000"/>
            </a:schemeClr>
          </a:solidFill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92E158A-DE43-9B12-5F8A-E78501960172}"/>
              </a:ext>
            </a:extLst>
          </p:cNvPr>
          <p:cNvSpPr/>
          <p:nvPr/>
        </p:nvSpPr>
        <p:spPr>
          <a:xfrm>
            <a:off x="10206036" y="5608232"/>
            <a:ext cx="1828802" cy="11370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Join at </a:t>
            </a:r>
            <a:r>
              <a:rPr lang="en-US" sz="2400" b="1" dirty="0">
                <a:solidFill>
                  <a:schemeClr val="tx1"/>
                </a:solidFill>
              </a:rPr>
              <a:t>slido.com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#WAC2025</a:t>
            </a:r>
          </a:p>
        </p:txBody>
      </p:sp>
    </p:spTree>
    <p:extLst>
      <p:ext uri="{BB962C8B-B14F-4D97-AF65-F5344CB8AC3E}">
        <p14:creationId xmlns:p14="http://schemas.microsoft.com/office/powerpoint/2010/main" val="290279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314" y="1812833"/>
            <a:ext cx="9388929" cy="2418065"/>
          </a:xfrm>
        </p:spPr>
        <p:txBody>
          <a:bodyPr/>
          <a:lstStyle/>
          <a:p>
            <a:r>
              <a:rPr lang="en-CA" sz="4000" dirty="0">
                <a:solidFill>
                  <a:schemeClr val="bg1"/>
                </a:solidFill>
                <a:latin typeface="+mn-lt"/>
              </a:rPr>
              <a:t>AI &amp; Analytics Panel Discussion</a:t>
            </a:r>
            <a:br>
              <a:rPr lang="en-CA" sz="4000" dirty="0">
                <a:solidFill>
                  <a:schemeClr val="bg1"/>
                </a:solidFill>
                <a:latin typeface="+mn-lt"/>
              </a:rPr>
            </a:br>
            <a:br>
              <a:rPr lang="en-CA" sz="4000" dirty="0">
                <a:solidFill>
                  <a:schemeClr val="bg1"/>
                </a:solidFill>
                <a:latin typeface="+mn-lt"/>
              </a:rPr>
            </a:br>
            <a:r>
              <a:rPr lang="en-CA" sz="2400" dirty="0">
                <a:solidFill>
                  <a:schemeClr val="bg1"/>
                </a:solidFill>
                <a:latin typeface="+mn-lt"/>
              </a:rPr>
              <a:t>Garett Klus</a:t>
            </a:r>
            <a:br>
              <a:rPr lang="en-CA" sz="2400" dirty="0">
                <a:solidFill>
                  <a:schemeClr val="bg1"/>
                </a:solidFill>
                <a:latin typeface="+mn-lt"/>
              </a:rPr>
            </a:br>
            <a:r>
              <a:rPr lang="en-CA" sz="2400" dirty="0">
                <a:solidFill>
                  <a:schemeClr val="bg1"/>
                </a:solidFill>
                <a:latin typeface="+mn-lt"/>
              </a:rPr>
              <a:t>Yelena Kropivnitskaya</a:t>
            </a:r>
            <a:br>
              <a:rPr lang="en-CA" sz="2400" dirty="0">
                <a:solidFill>
                  <a:schemeClr val="bg1"/>
                </a:solidFill>
                <a:latin typeface="+mn-lt"/>
              </a:rPr>
            </a:br>
            <a:r>
              <a:rPr lang="en-CA" sz="2400" dirty="0">
                <a:solidFill>
                  <a:schemeClr val="bg1"/>
                </a:solidFill>
                <a:latin typeface="+mn-lt"/>
              </a:rPr>
              <a:t>Parama Ray</a:t>
            </a:r>
            <a:endParaRPr lang="en-US" sz="2400" dirty="0"/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43A71557-F456-48AA-B1D5-F1308B4BC3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896" y="4672584"/>
            <a:ext cx="4123104" cy="214831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7F2AA1-1FCB-4BFA-B179-D0338006A6C6}"/>
              </a:ext>
            </a:extLst>
          </p:cNvPr>
          <p:cNvSpPr txBox="1">
            <a:spLocks/>
          </p:cNvSpPr>
          <p:nvPr/>
        </p:nvSpPr>
        <p:spPr>
          <a:xfrm>
            <a:off x="1970378" y="4378127"/>
            <a:ext cx="7077456" cy="17658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lang="en-GB" sz="1800" kern="1200" spc="30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105165A-E08E-A7F1-4D38-55FEA35D7B75}"/>
              </a:ext>
            </a:extLst>
          </p:cNvPr>
          <p:cNvSpPr/>
          <p:nvPr/>
        </p:nvSpPr>
        <p:spPr>
          <a:xfrm>
            <a:off x="316977" y="5575436"/>
            <a:ext cx="1828802" cy="11370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Join at </a:t>
            </a:r>
            <a:r>
              <a:rPr lang="en-US" sz="2400" b="1" dirty="0">
                <a:solidFill>
                  <a:schemeClr val="tx1"/>
                </a:solidFill>
              </a:rPr>
              <a:t>slido.com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#WAC2025</a:t>
            </a:r>
          </a:p>
        </p:txBody>
      </p:sp>
    </p:spTree>
    <p:extLst>
      <p:ext uri="{BB962C8B-B14F-4D97-AF65-F5344CB8AC3E}">
        <p14:creationId xmlns:p14="http://schemas.microsoft.com/office/powerpoint/2010/main" val="3093911160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5FDC35-9FEE-E68F-98EC-D398B9DC5D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t>4</a:t>
            </a:fld>
            <a:endParaRPr lang="en-US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BED53A-FA70-493D-2193-E07124253C32}"/>
              </a:ext>
            </a:extLst>
          </p:cNvPr>
          <p:cNvPicPr>
            <a:picLocks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670" y="508000"/>
            <a:ext cx="1219200" cy="5101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FE0D413-D388-E615-A249-01209A6F2E3D}"/>
              </a:ext>
            </a:extLst>
          </p:cNvPr>
          <p:cNvPicPr>
            <a:picLocks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2209800"/>
            <a:ext cx="2438400" cy="24384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5E5A7CC-8ECE-6EE7-1E25-BAD526CB6F7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200400" y="2571750"/>
            <a:ext cx="8483600" cy="1714500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3600" b="1">
                <a:solidFill>
                  <a:srgbClr val="5B5B5B"/>
                </a:solidFill>
              </a:rPr>
              <a:t>Audience Q&amp;A Session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A92785-19A6-1442-D600-1CA663B57EC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200400" y="6096000"/>
            <a:ext cx="8737600" cy="5101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sz="1300" b="1">
                <a:solidFill>
                  <a:srgbClr val="5B5B5B"/>
                </a:solidFill>
              </a:rPr>
              <a:t>ⓘ</a:t>
            </a:r>
            <a:r>
              <a:rPr lang="en-CA" sz="1400">
                <a:solidFill>
                  <a:srgbClr val="5B5B5B"/>
                </a:solidFill>
              </a:rPr>
              <a:t> Start presenting to display the audience questions on this slide.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8910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65523"/>
            <a:ext cx="12192000" cy="1243584"/>
          </a:xfrm>
        </p:spPr>
        <p:txBody>
          <a:bodyPr/>
          <a:lstStyle/>
          <a:p>
            <a:pPr algn="ctr"/>
            <a:r>
              <a:rPr lang="en-US" sz="4800" dirty="0"/>
              <a:t>WAC Business Session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43A71557-F456-48AA-B1D5-F1308B4BC3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896" y="4672584"/>
            <a:ext cx="4123104" cy="214831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7F2AA1-1FCB-4BFA-B179-D0338006A6C6}"/>
              </a:ext>
            </a:extLst>
          </p:cNvPr>
          <p:cNvSpPr txBox="1">
            <a:spLocks/>
          </p:cNvSpPr>
          <p:nvPr/>
        </p:nvSpPr>
        <p:spPr>
          <a:xfrm>
            <a:off x="1970378" y="4378127"/>
            <a:ext cx="7077456" cy="17658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lang="en-GB" sz="1800" kern="1200" spc="30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585825240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465581"/>
            <a:ext cx="11059642" cy="409324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ts val="1200"/>
              </a:spcBef>
            </a:pPr>
            <a:r>
              <a:rPr lang="en-CA" sz="2400" dirty="0">
                <a:cs typeface="Arial"/>
              </a:rPr>
              <a:t>WAC Executive Opportunities</a:t>
            </a:r>
          </a:p>
          <a:p>
            <a:pPr>
              <a:spcBef>
                <a:spcPts val="1200"/>
              </a:spcBef>
            </a:pPr>
            <a:r>
              <a:rPr lang="en-CA" sz="2400" dirty="0">
                <a:cs typeface="Arial"/>
              </a:rPr>
              <a:t>Recent &amp; Upcoming Events</a:t>
            </a:r>
          </a:p>
          <a:p>
            <a:pPr>
              <a:spcBef>
                <a:spcPts val="1200"/>
              </a:spcBef>
            </a:pPr>
            <a:r>
              <a:rPr lang="en-CA" sz="2400" dirty="0">
                <a:cs typeface="Arial"/>
              </a:rPr>
              <a:t>Financials</a:t>
            </a:r>
          </a:p>
          <a:p>
            <a:pPr>
              <a:spcBef>
                <a:spcPts val="1200"/>
              </a:spcBef>
            </a:pPr>
            <a:r>
              <a:rPr lang="en-CA" sz="2400" dirty="0">
                <a:cs typeface="Arial"/>
              </a:rPr>
              <a:t>Election Procedure Update</a:t>
            </a:r>
          </a:p>
          <a:p>
            <a:pPr>
              <a:spcBef>
                <a:spcPts val="1200"/>
              </a:spcBef>
            </a:pPr>
            <a:r>
              <a:rPr lang="en-CA" sz="2400" dirty="0">
                <a:cs typeface="Arial"/>
              </a:rPr>
              <a:t>WAC Scholarship Eligibility</a:t>
            </a:r>
          </a:p>
          <a:p>
            <a:pPr>
              <a:spcBef>
                <a:spcPts val="1200"/>
              </a:spcBef>
            </a:pPr>
            <a:endParaRPr lang="en-CA" sz="2400" dirty="0">
              <a:cs typeface="Arial"/>
            </a:endParaRPr>
          </a:p>
          <a:p>
            <a:pPr>
              <a:spcBef>
                <a:spcPts val="1200"/>
              </a:spcBef>
            </a:pPr>
            <a:endParaRPr lang="en-CA" sz="2400" dirty="0">
              <a:cs typeface="Arial"/>
            </a:endParaRPr>
          </a:p>
          <a:p>
            <a:endParaRPr lang="en-CA" sz="24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757130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WAC General Business Update  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i="1" dirty="0">
                <a:solidFill>
                  <a:schemeClr val="bg1"/>
                </a:solidFill>
              </a:rPr>
              <a:t>Agenda</a:t>
            </a:r>
            <a:endParaRPr lang="en-US" sz="2400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AB159C-84C0-4C1A-B44D-0F875DD063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5876925"/>
            <a:ext cx="2345511" cy="895350"/>
          </a:xfrm>
          <a:prstGeom prst="rect">
            <a:avLst/>
          </a:prstGeom>
          <a:solidFill>
            <a:schemeClr val="bg1">
              <a:alpha val="3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779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465581"/>
            <a:ext cx="10807702" cy="4093243"/>
          </a:xfrm>
        </p:spPr>
        <p:txBody>
          <a:bodyPr/>
          <a:lstStyle/>
          <a:p>
            <a:r>
              <a:rPr lang="en-CA" sz="2000" dirty="0"/>
              <a:t>No positions are currently up for election</a:t>
            </a:r>
          </a:p>
          <a:p>
            <a:r>
              <a:rPr lang="en-US" sz="2000" dirty="0"/>
              <a:t>3 positions up for election at the Fall 2025 meeting</a:t>
            </a:r>
          </a:p>
          <a:p>
            <a:pPr lvl="1"/>
            <a:r>
              <a:rPr lang="en-US" sz="1800" dirty="0"/>
              <a:t>Co-President (currently Braeden Hamm)</a:t>
            </a:r>
          </a:p>
          <a:p>
            <a:pPr lvl="1"/>
            <a:r>
              <a:rPr lang="en-US" sz="1800" dirty="0"/>
              <a:t>Member at Large (currently Shine Wang)</a:t>
            </a:r>
          </a:p>
          <a:p>
            <a:pPr lvl="1"/>
            <a:r>
              <a:rPr lang="en-US" sz="1800" dirty="0"/>
              <a:t>Secretary (currently Charles Liu)</a:t>
            </a:r>
          </a:p>
          <a:p>
            <a:r>
              <a:rPr lang="en-US" sz="2000" dirty="0"/>
              <a:t>If you are interested in any of these positions, please reach out to the individuals above for more information!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757130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WAC General Business Update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i="1" dirty="0">
                <a:solidFill>
                  <a:schemeClr val="bg1"/>
                </a:solidFill>
              </a:rPr>
              <a:t>Executive </a:t>
            </a:r>
            <a:r>
              <a:rPr lang="en-US" sz="2400" i="1" dirty="0"/>
              <a:t>Opportunities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AB159C-84C0-4C1A-B44D-0F875DD063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2" y="5876925"/>
            <a:ext cx="2345511" cy="895350"/>
          </a:xfrm>
          <a:prstGeom prst="rect">
            <a:avLst/>
          </a:prstGeom>
          <a:solidFill>
            <a:schemeClr val="bg1">
              <a:alpha val="3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4622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9B2EE-66ED-C84E-E7BC-D717ADE26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81718"/>
          </a:xfrm>
        </p:spPr>
        <p:txBody>
          <a:bodyPr vert="horz" wrap="square" lIns="91440" tIns="45720" rIns="91440" bIns="45720" rtlCol="0" anchor="t">
            <a:noAutofit/>
          </a:bodyPr>
          <a:lstStyle/>
          <a:p>
            <a:r>
              <a:rPr lang="en-US" sz="2400" b="1" kern="1200" spc="-70" baseline="0" dirty="0">
                <a:latin typeface="+mj-lt"/>
                <a:ea typeface="+mj-ea"/>
                <a:cs typeface="+mj-cs"/>
              </a:rPr>
              <a:t>WAC General Business Update</a:t>
            </a:r>
            <a:br>
              <a:rPr lang="en-US" sz="2400" b="1" kern="1200" spc="-70" baseline="0" dirty="0">
                <a:latin typeface="+mj-lt"/>
                <a:ea typeface="+mj-ea"/>
                <a:cs typeface="+mj-cs"/>
              </a:rPr>
            </a:br>
            <a:r>
              <a:rPr lang="en-US" sz="2400" b="1" i="1" kern="1200" spc="-70" baseline="0" dirty="0">
                <a:latin typeface="+mj-lt"/>
                <a:ea typeface="+mj-ea"/>
                <a:cs typeface="+mj-cs"/>
              </a:rPr>
              <a:t>Networking Events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7434BF-5645-EC71-41FD-38B5F92B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B5C2AD76-80E9-88DF-F6CB-78CBC30E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517106" y="1681162"/>
            <a:ext cx="5157788" cy="823912"/>
          </a:xfrm>
        </p:spPr>
        <p:txBody>
          <a:bodyPr/>
          <a:lstStyle/>
          <a:p>
            <a:r>
              <a:rPr lang="en-US" sz="2000" b="1" dirty="0"/>
              <a:t>Spring 2025 Event</a:t>
            </a:r>
          </a:p>
          <a:p>
            <a:r>
              <a:rPr lang="en-US" sz="1800" b="0" dirty="0"/>
              <a:t>Little Brown Jug Beer Tasting</a:t>
            </a:r>
          </a:p>
          <a:p>
            <a:endParaRPr lang="en-US" dirty="0"/>
          </a:p>
        </p:txBody>
      </p:sp>
      <p:pic>
        <p:nvPicPr>
          <p:cNvPr id="5" name="Picture 4" descr="A group of people sitting at a table&#10;&#10;AI-generated content may be incorrect.">
            <a:extLst>
              <a:ext uri="{FF2B5EF4-FFF2-40B4-BE49-F238E27FC236}">
                <a16:creationId xmlns:a16="http://schemas.microsoft.com/office/drawing/2014/main" id="{DC77DBC9-255D-7BF0-269C-D5A5671BAA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4"/>
          <a:stretch>
            <a:fillRect/>
          </a:stretch>
        </p:blipFill>
        <p:spPr>
          <a:xfrm>
            <a:off x="3764639" y="2685029"/>
            <a:ext cx="4573821" cy="3267418"/>
          </a:xfrm>
          <a:prstGeom prst="rect">
            <a:avLst/>
          </a:prstGeom>
          <a:noFill/>
        </p:spPr>
      </p:pic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B457F74-32C2-441B-E599-55CE166D64F2}"/>
              </a:ext>
            </a:extLst>
          </p:cNvPr>
          <p:cNvSpPr txBox="1">
            <a:spLocks/>
          </p:cNvSpPr>
          <p:nvPr/>
        </p:nvSpPr>
        <p:spPr>
          <a:xfrm>
            <a:off x="8601528" y="1681163"/>
            <a:ext cx="3145972" cy="20417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Upcoming Events</a:t>
            </a:r>
          </a:p>
          <a:p>
            <a:r>
              <a:rPr lang="en-US" sz="1800" b="0" dirty="0"/>
              <a:t>Summer Event</a:t>
            </a:r>
          </a:p>
          <a:p>
            <a:r>
              <a:rPr lang="en-US" sz="1800" b="0" dirty="0"/>
              <a:t>Volunteer Event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22494E96-6D0B-A0B8-3794-6854BB266EBF}"/>
              </a:ext>
            </a:extLst>
          </p:cNvPr>
          <p:cNvSpPr txBox="1">
            <a:spLocks/>
          </p:cNvSpPr>
          <p:nvPr/>
        </p:nvSpPr>
        <p:spPr>
          <a:xfrm>
            <a:off x="444500" y="1681200"/>
            <a:ext cx="3145972" cy="20417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Winter 2024</a:t>
            </a:r>
          </a:p>
          <a:p>
            <a:r>
              <a:rPr lang="en-US" sz="1800" dirty="0"/>
              <a:t>Volunteer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/>
              <a:t>Harvest Manitoba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dirty="0"/>
              <a:t>Siloam Mission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15879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C98F6-7728-8BF3-78BB-F8CF7B102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757130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WAC General Business Update</a:t>
            </a:r>
            <a:br>
              <a:rPr lang="en-US" sz="2400" dirty="0"/>
            </a:br>
            <a:r>
              <a:rPr lang="en-US" sz="2400" i="1" dirty="0"/>
              <a:t>Financials</a:t>
            </a: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DA28D9-0F6D-8B51-8A09-29BC8436F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9</a:t>
            </a:fld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3635BC-56A3-46AE-935D-9353C29EED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400" dirty="0"/>
              <a:t>All 2023 dues collected </a:t>
            </a:r>
          </a:p>
          <a:p>
            <a:r>
              <a:rPr lang="en-US" sz="2400" dirty="0"/>
              <a:t>Majority of 2024 dues collected</a:t>
            </a:r>
          </a:p>
          <a:p>
            <a:r>
              <a:rPr lang="en-US" sz="2400" dirty="0"/>
              <a:t>Club’s financial position remains strong</a:t>
            </a:r>
          </a:p>
          <a:p>
            <a:r>
              <a:rPr lang="en-US" sz="2400" dirty="0"/>
              <a:t>CIA has once again provided a $3,000 sponsorship to use as we see fit</a:t>
            </a:r>
          </a:p>
        </p:txBody>
      </p:sp>
    </p:spTree>
    <p:extLst>
      <p:ext uri="{BB962C8B-B14F-4D97-AF65-F5344CB8AC3E}">
        <p14:creationId xmlns:p14="http://schemas.microsoft.com/office/powerpoint/2010/main" val="12738128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PRESENTATION_ID" val="00000000-0000-0000-0000-000000000000"/>
  <p:tag name="SLIDO_APP_VERSION" val="1.6.1.4122"/>
  <p:tag name="SLIDO_EVENT_UUID" val="3316d229-26a0-4a06-80e3-2dae790eca18"/>
  <p:tag name="SLIDO_EVENT_SECTION_UUID" val="8936dcfc-e1a2-4ce6-87fe-c709e069841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MDE3OTY1NzB9"/>
  <p:tag name="SLIDO_TYPE" val="SlidoQ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logo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footer"/>
</p:tagLst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757914-1161-4661-9696-421FD6935CDD}">
  <ds:schemaRefs>
    <ds:schemaRef ds:uri="16c05727-aa75-4e4a-9b5f-8a80a1165891"/>
    <ds:schemaRef ds:uri="71af3243-3dd4-4a8d-8c0d-dd76da1f02a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16c05727-aa75-4e4a-9b5f-8a80a1165891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6413</TotalTime>
  <Words>828</Words>
  <Application>Microsoft Office PowerPoint</Application>
  <PresentationFormat>Widescreen</PresentationFormat>
  <Paragraphs>134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Courier New</vt:lpstr>
      <vt:lpstr>Tahoma</vt:lpstr>
      <vt:lpstr>Times New Roman</vt:lpstr>
      <vt:lpstr>Trade Gothic LT Pro</vt:lpstr>
      <vt:lpstr>Trebuchet MS</vt:lpstr>
      <vt:lpstr>Office Theme</vt:lpstr>
      <vt:lpstr>Spring 2025 WAC Semi-Annual Meeting</vt:lpstr>
      <vt:lpstr>PowerPoint Presentation</vt:lpstr>
      <vt:lpstr>AI &amp; Analytics Panel Discussion  Garett Klus Yelena Kropivnitskaya Parama Ray</vt:lpstr>
      <vt:lpstr>PowerPoint Presentation</vt:lpstr>
      <vt:lpstr>WAC Business Session</vt:lpstr>
      <vt:lpstr>WAC General Business Update   Agenda</vt:lpstr>
      <vt:lpstr>WAC General Business Update Executive Opportunities</vt:lpstr>
      <vt:lpstr>WAC General Business Update Networking Events</vt:lpstr>
      <vt:lpstr>WAC General Business Update Financials</vt:lpstr>
      <vt:lpstr>WAC General Business Update Election Procedure Update</vt:lpstr>
      <vt:lpstr>WAC General Business Update U of M Scholarship Eligibility Proposal</vt:lpstr>
      <vt:lpstr>Open Floor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Here</dc:title>
  <dc:creator>Yanofsky, Aaron</dc:creator>
  <cp:lastModifiedBy>Labossiere, Maxine</cp:lastModifiedBy>
  <cp:revision>3</cp:revision>
  <cp:lastPrinted>2023-12-05T23:18:48Z</cp:lastPrinted>
  <dcterms:created xsi:type="dcterms:W3CDTF">2022-05-04T16:51:02Z</dcterms:created>
  <dcterms:modified xsi:type="dcterms:W3CDTF">2025-05-26T20:54:37Z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SIP_Label_b07bbe84-2447-47ed-9f95-d9c34bc076ba_Enabled">
    <vt:lpwstr>true</vt:lpwstr>
  </property>
  <property fmtid="{D5CDD505-2E9C-101B-9397-08002B2CF9AE}" pid="4" name="MSIP_Label_b07bbe84-2447-47ed-9f95-d9c34bc076ba_SetDate">
    <vt:lpwstr>2022-05-04T16:51:04Z</vt:lpwstr>
  </property>
  <property fmtid="{D5CDD505-2E9C-101B-9397-08002B2CF9AE}" pid="5" name="MSIP_Label_b07bbe84-2447-47ed-9f95-d9c34bc076ba_Method">
    <vt:lpwstr>Standard</vt:lpwstr>
  </property>
  <property fmtid="{D5CDD505-2E9C-101B-9397-08002B2CF9AE}" pid="6" name="MSIP_Label_b07bbe84-2447-47ed-9f95-d9c34bc076ba_Name">
    <vt:lpwstr>Confidential</vt:lpwstr>
  </property>
  <property fmtid="{D5CDD505-2E9C-101B-9397-08002B2CF9AE}" pid="7" name="MSIP_Label_b07bbe84-2447-47ed-9f95-d9c34bc076ba_SiteId">
    <vt:lpwstr>633f3069-d670-4419-9fee-2ab4251c88ee</vt:lpwstr>
  </property>
  <property fmtid="{D5CDD505-2E9C-101B-9397-08002B2CF9AE}" pid="8" name="MSIP_Label_b07bbe84-2447-47ed-9f95-d9c34bc076ba_ActionId">
    <vt:lpwstr>979f2d26-6025-43c2-a3ce-32dfcb7e4629</vt:lpwstr>
  </property>
  <property fmtid="{D5CDD505-2E9C-101B-9397-08002B2CF9AE}" pid="9" name="MSIP_Label_b07bbe84-2447-47ed-9f95-d9c34bc076ba_ContentBits">
    <vt:lpwstr>0</vt:lpwstr>
  </property>
  <property fmtid="{D5CDD505-2E9C-101B-9397-08002B2CF9AE}" pid="10" name="SlidoAppVersion">
    <vt:lpwstr>1.6.1.4122</vt:lpwstr>
  </property>
</Properties>
</file>