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3" r:id="rId2"/>
    <p:sldId id="285" r:id="rId3"/>
    <p:sldId id="257" r:id="rId4"/>
    <p:sldId id="289" r:id="rId5"/>
    <p:sldId id="258" r:id="rId6"/>
    <p:sldId id="261" r:id="rId7"/>
    <p:sldId id="260" r:id="rId8"/>
    <p:sldId id="259" r:id="rId9"/>
    <p:sldId id="262" r:id="rId10"/>
    <p:sldId id="264" r:id="rId11"/>
    <p:sldId id="290" r:id="rId12"/>
    <p:sldId id="266" r:id="rId13"/>
    <p:sldId id="291" r:id="rId14"/>
    <p:sldId id="292" r:id="rId15"/>
    <p:sldId id="287" r:id="rId16"/>
    <p:sldId id="284" r:id="rId17"/>
    <p:sldId id="268" r:id="rId18"/>
    <p:sldId id="288" r:id="rId19"/>
    <p:sldId id="283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3"/>
    <p:restoredTop sz="91785"/>
  </p:normalViewPr>
  <p:slideViewPr>
    <p:cSldViewPr snapToGrid="0">
      <p:cViewPr varScale="1">
        <p:scale>
          <a:sx n="112" d="100"/>
          <a:sy n="112" d="100"/>
        </p:scale>
        <p:origin x="10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EDCF5-5BC5-4110-8476-F9D9014D178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E0C91E-498F-4D14-9D1B-9D932D88E2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Wildfire </a:t>
          </a:r>
        </a:p>
      </dgm:t>
    </dgm:pt>
    <dgm:pt modelId="{B916C711-DBDE-407D-9940-1C045B0F5815}" type="parTrans" cxnId="{87698CA5-D7AB-499B-A4EE-5724EB6D6B8C}">
      <dgm:prSet/>
      <dgm:spPr/>
      <dgm:t>
        <a:bodyPr/>
        <a:lstStyle/>
        <a:p>
          <a:endParaRPr lang="en-US"/>
        </a:p>
      </dgm:t>
    </dgm:pt>
    <dgm:pt modelId="{C0050446-8CC3-4FD4-A86D-BBCAB51E66D1}" type="sibTrans" cxnId="{87698CA5-D7AB-499B-A4EE-5724EB6D6B8C}">
      <dgm:prSet/>
      <dgm:spPr/>
      <dgm:t>
        <a:bodyPr/>
        <a:lstStyle/>
        <a:p>
          <a:endParaRPr lang="en-US"/>
        </a:p>
      </dgm:t>
    </dgm:pt>
    <dgm:pt modelId="{BB9D2D9D-D906-4516-8BFE-DE82636057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Extreme weather </a:t>
          </a:r>
        </a:p>
      </dgm:t>
    </dgm:pt>
    <dgm:pt modelId="{81AFFADA-13F2-46C3-B95E-9CCECE36CA8A}" type="parTrans" cxnId="{DF6ACCE9-5A0A-4149-92F2-E4380CD87FBB}">
      <dgm:prSet/>
      <dgm:spPr/>
      <dgm:t>
        <a:bodyPr/>
        <a:lstStyle/>
        <a:p>
          <a:endParaRPr lang="en-US"/>
        </a:p>
      </dgm:t>
    </dgm:pt>
    <dgm:pt modelId="{1613A329-A681-41D4-BA41-E3001850AD35}" type="sibTrans" cxnId="{DF6ACCE9-5A0A-4149-92F2-E4380CD87FBB}">
      <dgm:prSet/>
      <dgm:spPr/>
      <dgm:t>
        <a:bodyPr/>
        <a:lstStyle/>
        <a:p>
          <a:endParaRPr lang="en-US"/>
        </a:p>
      </dgm:t>
    </dgm:pt>
    <dgm:pt modelId="{6DC882B5-1395-4CC9-A2DF-E3DB6BA168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Urban flooding</a:t>
          </a:r>
        </a:p>
      </dgm:t>
    </dgm:pt>
    <dgm:pt modelId="{537FA5E4-4BD7-442B-AC15-E69FCC06C12F}" type="parTrans" cxnId="{B3057BAF-CDF0-46AF-9079-ADA4EF0876E6}">
      <dgm:prSet/>
      <dgm:spPr/>
      <dgm:t>
        <a:bodyPr/>
        <a:lstStyle/>
        <a:p>
          <a:endParaRPr lang="en-US"/>
        </a:p>
      </dgm:t>
    </dgm:pt>
    <dgm:pt modelId="{AEE6F95F-EABD-4B07-9857-78CCC9595F5D}" type="sibTrans" cxnId="{B3057BAF-CDF0-46AF-9079-ADA4EF0876E6}">
      <dgm:prSet/>
      <dgm:spPr/>
      <dgm:t>
        <a:bodyPr/>
        <a:lstStyle/>
        <a:p>
          <a:endParaRPr lang="en-US"/>
        </a:p>
      </dgm:t>
    </dgm:pt>
    <dgm:pt modelId="{16BD1865-DBF0-4BD5-AFAD-61A825D440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Public </a:t>
          </a:r>
          <a:r>
            <a:rPr lang="en-US"/>
            <a:t>disaster relief trends </a:t>
          </a:r>
          <a:endParaRPr lang="en-US" dirty="0"/>
        </a:p>
      </dgm:t>
    </dgm:pt>
    <dgm:pt modelId="{9304EDD9-9B84-4EE9-BF1A-FA82083F2025}" type="parTrans" cxnId="{69ED8E21-7F1E-4F4B-90B2-0F68EB36E601}">
      <dgm:prSet/>
      <dgm:spPr/>
      <dgm:t>
        <a:bodyPr/>
        <a:lstStyle/>
        <a:p>
          <a:endParaRPr lang="en-US"/>
        </a:p>
      </dgm:t>
    </dgm:pt>
    <dgm:pt modelId="{A25F9341-0407-4F74-B503-41903AD75F6C}" type="sibTrans" cxnId="{69ED8E21-7F1E-4F4B-90B2-0F68EB36E601}">
      <dgm:prSet/>
      <dgm:spPr/>
      <dgm:t>
        <a:bodyPr/>
        <a:lstStyle/>
        <a:p>
          <a:endParaRPr lang="en-US"/>
        </a:p>
      </dgm:t>
    </dgm:pt>
    <dgm:pt modelId="{71E07F7B-0A01-4940-9B9A-D301A4296B72}" type="pres">
      <dgm:prSet presAssocID="{DEAEDCF5-5BC5-4110-8476-F9D9014D178C}" presName="root" presStyleCnt="0">
        <dgm:presLayoutVars>
          <dgm:dir/>
          <dgm:resizeHandles val="exact"/>
        </dgm:presLayoutVars>
      </dgm:prSet>
      <dgm:spPr/>
    </dgm:pt>
    <dgm:pt modelId="{547A233C-30A7-4A38-9311-EF1AC6E4B559}" type="pres">
      <dgm:prSet presAssocID="{C1E0C91E-498F-4D14-9D1B-9D932D88E287}" presName="compNode" presStyleCnt="0"/>
      <dgm:spPr/>
    </dgm:pt>
    <dgm:pt modelId="{40B88495-38BE-44D7-965C-5BA52924B775}" type="pres">
      <dgm:prSet presAssocID="{C1E0C91E-498F-4D14-9D1B-9D932D88E28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 with solid fill"/>
        </a:ext>
      </dgm:extLst>
    </dgm:pt>
    <dgm:pt modelId="{4636B107-3677-4391-B6FC-F2100D055806}" type="pres">
      <dgm:prSet presAssocID="{C1E0C91E-498F-4D14-9D1B-9D932D88E287}" presName="spaceRect" presStyleCnt="0"/>
      <dgm:spPr/>
    </dgm:pt>
    <dgm:pt modelId="{4D725F89-3F46-493B-A9A5-DC0C612459FA}" type="pres">
      <dgm:prSet presAssocID="{C1E0C91E-498F-4D14-9D1B-9D932D88E287}" presName="textRect" presStyleLbl="revTx" presStyleIdx="0" presStyleCnt="4">
        <dgm:presLayoutVars>
          <dgm:chMax val="1"/>
          <dgm:chPref val="1"/>
        </dgm:presLayoutVars>
      </dgm:prSet>
      <dgm:spPr/>
    </dgm:pt>
    <dgm:pt modelId="{FAE87310-B9D3-488D-866F-11766A249ECD}" type="pres">
      <dgm:prSet presAssocID="{C0050446-8CC3-4FD4-A86D-BBCAB51E66D1}" presName="sibTrans" presStyleCnt="0"/>
      <dgm:spPr/>
    </dgm:pt>
    <dgm:pt modelId="{3AE73BDB-8293-40D4-AA58-F530E7A1FA53}" type="pres">
      <dgm:prSet presAssocID="{BB9D2D9D-D906-4516-8BFE-DE8263605716}" presName="compNode" presStyleCnt="0"/>
      <dgm:spPr/>
    </dgm:pt>
    <dgm:pt modelId="{C9FC1734-4858-438F-8F26-231C2F6F34F3}" type="pres">
      <dgm:prSet presAssocID="{BB9D2D9D-D906-4516-8BFE-DE82636057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With Lightning And Rain with solid fill"/>
        </a:ext>
      </dgm:extLst>
    </dgm:pt>
    <dgm:pt modelId="{3B73233D-9EA3-4732-84B1-9B36BE63C43C}" type="pres">
      <dgm:prSet presAssocID="{BB9D2D9D-D906-4516-8BFE-DE8263605716}" presName="spaceRect" presStyleCnt="0"/>
      <dgm:spPr/>
    </dgm:pt>
    <dgm:pt modelId="{227116BE-954C-4E89-A007-17E503F7DDC4}" type="pres">
      <dgm:prSet presAssocID="{BB9D2D9D-D906-4516-8BFE-DE8263605716}" presName="textRect" presStyleLbl="revTx" presStyleIdx="1" presStyleCnt="4">
        <dgm:presLayoutVars>
          <dgm:chMax val="1"/>
          <dgm:chPref val="1"/>
        </dgm:presLayoutVars>
      </dgm:prSet>
      <dgm:spPr/>
    </dgm:pt>
    <dgm:pt modelId="{E02ABF77-BB3E-45A2-8DCC-33D8B8BC8364}" type="pres">
      <dgm:prSet presAssocID="{1613A329-A681-41D4-BA41-E3001850AD35}" presName="sibTrans" presStyleCnt="0"/>
      <dgm:spPr/>
    </dgm:pt>
    <dgm:pt modelId="{EF0E9F26-2BFD-4414-8F77-6134DD827A6C}" type="pres">
      <dgm:prSet presAssocID="{6DC882B5-1395-4CC9-A2DF-E3DB6BA1687A}" presName="compNode" presStyleCnt="0"/>
      <dgm:spPr/>
    </dgm:pt>
    <dgm:pt modelId="{9C3BDC5C-930A-4D5F-93BA-80B071C5D0C8}" type="pres">
      <dgm:prSet presAssocID="{6DC882B5-1395-4CC9-A2DF-E3DB6BA1687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4D711381-7598-4D86-BA20-348B1EAAEDA1}" type="pres">
      <dgm:prSet presAssocID="{6DC882B5-1395-4CC9-A2DF-E3DB6BA1687A}" presName="spaceRect" presStyleCnt="0"/>
      <dgm:spPr/>
    </dgm:pt>
    <dgm:pt modelId="{FF4FD1D9-5353-44BA-89AA-7F90EF57AAA7}" type="pres">
      <dgm:prSet presAssocID="{6DC882B5-1395-4CC9-A2DF-E3DB6BA1687A}" presName="textRect" presStyleLbl="revTx" presStyleIdx="2" presStyleCnt="4">
        <dgm:presLayoutVars>
          <dgm:chMax val="1"/>
          <dgm:chPref val="1"/>
        </dgm:presLayoutVars>
      </dgm:prSet>
      <dgm:spPr/>
    </dgm:pt>
    <dgm:pt modelId="{23C2ABE3-E20A-4361-8DFB-7B027035776A}" type="pres">
      <dgm:prSet presAssocID="{AEE6F95F-EABD-4B07-9857-78CCC9595F5D}" presName="sibTrans" presStyleCnt="0"/>
      <dgm:spPr/>
    </dgm:pt>
    <dgm:pt modelId="{5B63CB5D-9790-45C2-985F-4A83818BEC8B}" type="pres">
      <dgm:prSet presAssocID="{16BD1865-DBF0-4BD5-AFAD-61A825D44091}" presName="compNode" presStyleCnt="0"/>
      <dgm:spPr/>
    </dgm:pt>
    <dgm:pt modelId="{A67815C4-4E2F-4DEE-A045-C06020359C39}" type="pres">
      <dgm:prSet presAssocID="{16BD1865-DBF0-4BD5-AFAD-61A825D4409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B127E78-8928-4B58-877D-441F83047CC6}" type="pres">
      <dgm:prSet presAssocID="{16BD1865-DBF0-4BD5-AFAD-61A825D44091}" presName="spaceRect" presStyleCnt="0"/>
      <dgm:spPr/>
    </dgm:pt>
    <dgm:pt modelId="{4A36DE39-E934-46AF-9C6C-67BCA3E26660}" type="pres">
      <dgm:prSet presAssocID="{16BD1865-DBF0-4BD5-AFAD-61A825D4409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11D2207-FF6B-4EDE-A3F0-ACDFFF4C33FB}" type="presOf" srcId="{C1E0C91E-498F-4D14-9D1B-9D932D88E287}" destId="{4D725F89-3F46-493B-A9A5-DC0C612459FA}" srcOrd="0" destOrd="0" presId="urn:microsoft.com/office/officeart/2018/2/layout/IconLabelList"/>
    <dgm:cxn modelId="{69ED8E21-7F1E-4F4B-90B2-0F68EB36E601}" srcId="{DEAEDCF5-5BC5-4110-8476-F9D9014D178C}" destId="{16BD1865-DBF0-4BD5-AFAD-61A825D44091}" srcOrd="3" destOrd="0" parTransId="{9304EDD9-9B84-4EE9-BF1A-FA82083F2025}" sibTransId="{A25F9341-0407-4F74-B503-41903AD75F6C}"/>
    <dgm:cxn modelId="{4EE85245-8749-4DE1-AA6D-68FE0D72E2F2}" type="presOf" srcId="{6DC882B5-1395-4CC9-A2DF-E3DB6BA1687A}" destId="{FF4FD1D9-5353-44BA-89AA-7F90EF57AAA7}" srcOrd="0" destOrd="0" presId="urn:microsoft.com/office/officeart/2018/2/layout/IconLabelList"/>
    <dgm:cxn modelId="{BC8CE87D-CDC0-480D-BB80-6F1508684500}" type="presOf" srcId="{DEAEDCF5-5BC5-4110-8476-F9D9014D178C}" destId="{71E07F7B-0A01-4940-9B9A-D301A4296B72}" srcOrd="0" destOrd="0" presId="urn:microsoft.com/office/officeart/2018/2/layout/IconLabelList"/>
    <dgm:cxn modelId="{DB8E76A1-5BF1-4035-991A-A0551BDFF737}" type="presOf" srcId="{BB9D2D9D-D906-4516-8BFE-DE8263605716}" destId="{227116BE-954C-4E89-A007-17E503F7DDC4}" srcOrd="0" destOrd="0" presId="urn:microsoft.com/office/officeart/2018/2/layout/IconLabelList"/>
    <dgm:cxn modelId="{87698CA5-D7AB-499B-A4EE-5724EB6D6B8C}" srcId="{DEAEDCF5-5BC5-4110-8476-F9D9014D178C}" destId="{C1E0C91E-498F-4D14-9D1B-9D932D88E287}" srcOrd="0" destOrd="0" parTransId="{B916C711-DBDE-407D-9940-1C045B0F5815}" sibTransId="{C0050446-8CC3-4FD4-A86D-BBCAB51E66D1}"/>
    <dgm:cxn modelId="{B3057BAF-CDF0-46AF-9079-ADA4EF0876E6}" srcId="{DEAEDCF5-5BC5-4110-8476-F9D9014D178C}" destId="{6DC882B5-1395-4CC9-A2DF-E3DB6BA1687A}" srcOrd="2" destOrd="0" parTransId="{537FA5E4-4BD7-442B-AC15-E69FCC06C12F}" sibTransId="{AEE6F95F-EABD-4B07-9857-78CCC9595F5D}"/>
    <dgm:cxn modelId="{DF6ACCE9-5A0A-4149-92F2-E4380CD87FBB}" srcId="{DEAEDCF5-5BC5-4110-8476-F9D9014D178C}" destId="{BB9D2D9D-D906-4516-8BFE-DE8263605716}" srcOrd="1" destOrd="0" parTransId="{81AFFADA-13F2-46C3-B95E-9CCECE36CA8A}" sibTransId="{1613A329-A681-41D4-BA41-E3001850AD35}"/>
    <dgm:cxn modelId="{727E27FD-744A-4628-9915-D56A28B4B092}" type="presOf" srcId="{16BD1865-DBF0-4BD5-AFAD-61A825D44091}" destId="{4A36DE39-E934-46AF-9C6C-67BCA3E26660}" srcOrd="0" destOrd="0" presId="urn:microsoft.com/office/officeart/2018/2/layout/IconLabelList"/>
    <dgm:cxn modelId="{67E35C32-EEAE-4266-84A7-85ADD9D2D51D}" type="presParOf" srcId="{71E07F7B-0A01-4940-9B9A-D301A4296B72}" destId="{547A233C-30A7-4A38-9311-EF1AC6E4B559}" srcOrd="0" destOrd="0" presId="urn:microsoft.com/office/officeart/2018/2/layout/IconLabelList"/>
    <dgm:cxn modelId="{F7629D21-477E-4C22-B9BF-BE9FB634E122}" type="presParOf" srcId="{547A233C-30A7-4A38-9311-EF1AC6E4B559}" destId="{40B88495-38BE-44D7-965C-5BA52924B775}" srcOrd="0" destOrd="0" presId="urn:microsoft.com/office/officeart/2018/2/layout/IconLabelList"/>
    <dgm:cxn modelId="{FF076A71-01CA-4C03-92AA-94E2BD4AB532}" type="presParOf" srcId="{547A233C-30A7-4A38-9311-EF1AC6E4B559}" destId="{4636B107-3677-4391-B6FC-F2100D055806}" srcOrd="1" destOrd="0" presId="urn:microsoft.com/office/officeart/2018/2/layout/IconLabelList"/>
    <dgm:cxn modelId="{2B0009DC-4056-4FCB-B601-80964126C614}" type="presParOf" srcId="{547A233C-30A7-4A38-9311-EF1AC6E4B559}" destId="{4D725F89-3F46-493B-A9A5-DC0C612459FA}" srcOrd="2" destOrd="0" presId="urn:microsoft.com/office/officeart/2018/2/layout/IconLabelList"/>
    <dgm:cxn modelId="{A76331D2-874E-41CA-9BCE-62EF89B36E25}" type="presParOf" srcId="{71E07F7B-0A01-4940-9B9A-D301A4296B72}" destId="{FAE87310-B9D3-488D-866F-11766A249ECD}" srcOrd="1" destOrd="0" presId="urn:microsoft.com/office/officeart/2018/2/layout/IconLabelList"/>
    <dgm:cxn modelId="{3C078F95-3497-473C-8CC1-58C98BC451BC}" type="presParOf" srcId="{71E07F7B-0A01-4940-9B9A-D301A4296B72}" destId="{3AE73BDB-8293-40D4-AA58-F530E7A1FA53}" srcOrd="2" destOrd="0" presId="urn:microsoft.com/office/officeart/2018/2/layout/IconLabelList"/>
    <dgm:cxn modelId="{F528B25B-2F8C-4131-99C4-34FDB9282D73}" type="presParOf" srcId="{3AE73BDB-8293-40D4-AA58-F530E7A1FA53}" destId="{C9FC1734-4858-438F-8F26-231C2F6F34F3}" srcOrd="0" destOrd="0" presId="urn:microsoft.com/office/officeart/2018/2/layout/IconLabelList"/>
    <dgm:cxn modelId="{6771BE61-1EC3-4A0A-9829-93E96BBE2DC7}" type="presParOf" srcId="{3AE73BDB-8293-40D4-AA58-F530E7A1FA53}" destId="{3B73233D-9EA3-4732-84B1-9B36BE63C43C}" srcOrd="1" destOrd="0" presId="urn:microsoft.com/office/officeart/2018/2/layout/IconLabelList"/>
    <dgm:cxn modelId="{C10325C5-E996-4908-90EF-D294934E2898}" type="presParOf" srcId="{3AE73BDB-8293-40D4-AA58-F530E7A1FA53}" destId="{227116BE-954C-4E89-A007-17E503F7DDC4}" srcOrd="2" destOrd="0" presId="urn:microsoft.com/office/officeart/2018/2/layout/IconLabelList"/>
    <dgm:cxn modelId="{DF5862AB-AB55-45E4-AEB9-49CDEF7E511C}" type="presParOf" srcId="{71E07F7B-0A01-4940-9B9A-D301A4296B72}" destId="{E02ABF77-BB3E-45A2-8DCC-33D8B8BC8364}" srcOrd="3" destOrd="0" presId="urn:microsoft.com/office/officeart/2018/2/layout/IconLabelList"/>
    <dgm:cxn modelId="{261014EA-E86B-4B81-AE98-2F725B2576A4}" type="presParOf" srcId="{71E07F7B-0A01-4940-9B9A-D301A4296B72}" destId="{EF0E9F26-2BFD-4414-8F77-6134DD827A6C}" srcOrd="4" destOrd="0" presId="urn:microsoft.com/office/officeart/2018/2/layout/IconLabelList"/>
    <dgm:cxn modelId="{CE7C37CC-2A61-4777-83B7-A8BB96AE012F}" type="presParOf" srcId="{EF0E9F26-2BFD-4414-8F77-6134DD827A6C}" destId="{9C3BDC5C-930A-4D5F-93BA-80B071C5D0C8}" srcOrd="0" destOrd="0" presId="urn:microsoft.com/office/officeart/2018/2/layout/IconLabelList"/>
    <dgm:cxn modelId="{8CE5D40C-5FAE-4758-908C-62C2D86E19F0}" type="presParOf" srcId="{EF0E9F26-2BFD-4414-8F77-6134DD827A6C}" destId="{4D711381-7598-4D86-BA20-348B1EAAEDA1}" srcOrd="1" destOrd="0" presId="urn:microsoft.com/office/officeart/2018/2/layout/IconLabelList"/>
    <dgm:cxn modelId="{67AC13D0-251B-4C64-BC89-05C8CFB2D50F}" type="presParOf" srcId="{EF0E9F26-2BFD-4414-8F77-6134DD827A6C}" destId="{FF4FD1D9-5353-44BA-89AA-7F90EF57AAA7}" srcOrd="2" destOrd="0" presId="urn:microsoft.com/office/officeart/2018/2/layout/IconLabelList"/>
    <dgm:cxn modelId="{25A396F4-6DB3-418C-9E0B-91F0BAA8A380}" type="presParOf" srcId="{71E07F7B-0A01-4940-9B9A-D301A4296B72}" destId="{23C2ABE3-E20A-4361-8DFB-7B027035776A}" srcOrd="5" destOrd="0" presId="urn:microsoft.com/office/officeart/2018/2/layout/IconLabelList"/>
    <dgm:cxn modelId="{A50B4DB4-6E9E-4D9E-A3C7-6FF9C139DA16}" type="presParOf" srcId="{71E07F7B-0A01-4940-9B9A-D301A4296B72}" destId="{5B63CB5D-9790-45C2-985F-4A83818BEC8B}" srcOrd="6" destOrd="0" presId="urn:microsoft.com/office/officeart/2018/2/layout/IconLabelList"/>
    <dgm:cxn modelId="{67218891-0FFB-4CF1-A6CE-FBA0BE9EFBA9}" type="presParOf" srcId="{5B63CB5D-9790-45C2-985F-4A83818BEC8B}" destId="{A67815C4-4E2F-4DEE-A045-C06020359C39}" srcOrd="0" destOrd="0" presId="urn:microsoft.com/office/officeart/2018/2/layout/IconLabelList"/>
    <dgm:cxn modelId="{F3565FD7-A19F-4210-BF56-EB2CFC7C7842}" type="presParOf" srcId="{5B63CB5D-9790-45C2-985F-4A83818BEC8B}" destId="{7B127E78-8928-4B58-877D-441F83047CC6}" srcOrd="1" destOrd="0" presId="urn:microsoft.com/office/officeart/2018/2/layout/IconLabelList"/>
    <dgm:cxn modelId="{CC4CEED9-B5BC-4734-B61A-CE6DAFD990C2}" type="presParOf" srcId="{5B63CB5D-9790-45C2-985F-4A83818BEC8B}" destId="{4A36DE39-E934-46AF-9C6C-67BCA3E2666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88495-38BE-44D7-965C-5BA52924B775}">
      <dsp:nvSpPr>
        <dsp:cNvPr id="0" name=""/>
        <dsp:cNvSpPr/>
      </dsp:nvSpPr>
      <dsp:spPr>
        <a:xfrm>
          <a:off x="1138979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25F89-3F46-493B-A9A5-DC0C612459FA}">
      <dsp:nvSpPr>
        <dsp:cNvPr id="0" name=""/>
        <dsp:cNvSpPr/>
      </dsp:nvSpPr>
      <dsp:spPr>
        <a:xfrm>
          <a:off x="569079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Wildfire </a:t>
          </a:r>
        </a:p>
      </dsp:txBody>
      <dsp:txXfrm>
        <a:off x="569079" y="2427788"/>
        <a:ext cx="2072362" cy="720000"/>
      </dsp:txXfrm>
    </dsp:sp>
    <dsp:sp modelId="{C9FC1734-4858-438F-8F26-231C2F6F34F3}">
      <dsp:nvSpPr>
        <dsp:cNvPr id="0" name=""/>
        <dsp:cNvSpPr/>
      </dsp:nvSpPr>
      <dsp:spPr>
        <a:xfrm>
          <a:off x="3574005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116BE-954C-4E89-A007-17E503F7DDC4}">
      <dsp:nvSpPr>
        <dsp:cNvPr id="0" name=""/>
        <dsp:cNvSpPr/>
      </dsp:nvSpPr>
      <dsp:spPr>
        <a:xfrm>
          <a:off x="3004105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Extreme weather </a:t>
          </a:r>
        </a:p>
      </dsp:txBody>
      <dsp:txXfrm>
        <a:off x="3004105" y="2427788"/>
        <a:ext cx="2072362" cy="720000"/>
      </dsp:txXfrm>
    </dsp:sp>
    <dsp:sp modelId="{9C3BDC5C-930A-4D5F-93BA-80B071C5D0C8}">
      <dsp:nvSpPr>
        <dsp:cNvPr id="0" name=""/>
        <dsp:cNvSpPr/>
      </dsp:nvSpPr>
      <dsp:spPr>
        <a:xfrm>
          <a:off x="6009031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FD1D9-5353-44BA-89AA-7F90EF57AAA7}">
      <dsp:nvSpPr>
        <dsp:cNvPr id="0" name=""/>
        <dsp:cNvSpPr/>
      </dsp:nvSpPr>
      <dsp:spPr>
        <a:xfrm>
          <a:off x="5439131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Urban flooding</a:t>
          </a:r>
        </a:p>
      </dsp:txBody>
      <dsp:txXfrm>
        <a:off x="5439131" y="2427788"/>
        <a:ext cx="2072362" cy="720000"/>
      </dsp:txXfrm>
    </dsp:sp>
    <dsp:sp modelId="{A67815C4-4E2F-4DEE-A045-C06020359C39}">
      <dsp:nvSpPr>
        <dsp:cNvPr id="0" name=""/>
        <dsp:cNvSpPr/>
      </dsp:nvSpPr>
      <dsp:spPr>
        <a:xfrm>
          <a:off x="8444057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6DE39-E934-46AF-9C6C-67BCA3E26660}">
      <dsp:nvSpPr>
        <dsp:cNvPr id="0" name=""/>
        <dsp:cNvSpPr/>
      </dsp:nvSpPr>
      <dsp:spPr>
        <a:xfrm>
          <a:off x="7874157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Public </a:t>
          </a:r>
          <a:r>
            <a:rPr lang="en-US" sz="2300" kern="1200"/>
            <a:t>disaster relief trends </a:t>
          </a:r>
          <a:endParaRPr lang="en-US" sz="2300" kern="1200" dirty="0"/>
        </a:p>
      </dsp:txBody>
      <dsp:txXfrm>
        <a:off x="7874157" y="2427788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21DE8-2A65-A340-9AF4-179F95969BCD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097DC-8C86-8341-8B61-9490AF62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7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45B87-1882-450A-AA9B-63F90DF787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4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097DC-8C86-8341-8B61-9490AF62A5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7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6767-3943-29EB-0C78-BBE32A4A7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341D2-18C5-45B3-0F63-036E1225E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93C01-CB22-F3A8-6CCF-C3E96318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17-0CEB-DA4D-954C-26A98CCA8C7D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D0946-5D09-43D7-3806-2AB707D6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BB8EA-B691-34B5-320C-8FE28DF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48C-179F-B344-BEBB-4190D564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BA7D-64BC-ECBB-B91F-209525C3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621D1-D95B-388A-84D0-2A26D6E76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E5D4A-19B7-3544-7BE0-03197E76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17-0CEB-DA4D-954C-26A98CCA8C7D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B351-B2C1-7322-75EC-E3652414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0B134-0812-6AD5-6CC4-77F88FC9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48C-179F-B344-BEBB-4190D564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5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72F0F-57AB-750B-0B03-9DFA17793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89D72-C4B0-CD93-97A8-E0EA9F086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4441E-342F-3C7F-5FC3-542DD900C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17-0CEB-DA4D-954C-26A98CCA8C7D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B659C-0793-9E41-3BE0-08864B94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22A7F-CC83-7749-CC69-B28CA4F8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48C-179F-B344-BEBB-4190D564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39E8AB-02D3-4E55-B99E-3C977A6FF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9733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FE22C5-79D9-422C-9BA8-5F2F5A305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16" y="1639017"/>
            <a:ext cx="9144000" cy="90760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rgbClr val="333333"/>
                </a:solidFill>
                <a:latin typeface="Avenir Book" panose="02000503020000020003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9E045389-2F6B-4F18-A0B9-72CF07A7F673}"/>
              </a:ext>
            </a:extLst>
          </p:cNvPr>
          <p:cNvSpPr txBox="1"/>
          <p:nvPr userDrawn="1"/>
        </p:nvSpPr>
        <p:spPr>
          <a:xfrm>
            <a:off x="441638" y="5868955"/>
            <a:ext cx="6229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595959"/>
                </a:solidFill>
                <a:latin typeface="Avenir Book" panose="02000503020000020003" pitchFamily="2" charset="0"/>
                <a:cs typeface="Calibri Light"/>
              </a:rPr>
              <a:t>February 1, 2024</a:t>
            </a:r>
          </a:p>
        </p:txBody>
      </p:sp>
    </p:spTree>
    <p:extLst>
      <p:ext uri="{BB962C8B-B14F-4D97-AF65-F5344CB8AC3E}">
        <p14:creationId xmlns:p14="http://schemas.microsoft.com/office/powerpoint/2010/main" val="51825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5B8F-F156-FCDC-FD0D-5EAE213F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F74BB-0A72-2B2F-A6DA-5AFBA4FBC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AC28F-9F1F-5A73-4577-2064BDCF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17-0CEB-DA4D-954C-26A98CCA8C7D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A9831-3BDB-9B01-533A-86F736D7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88A00-8E76-9D91-38AB-3AE8F7AA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48C-179F-B344-BEBB-4190D564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0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2070-7B35-0829-7D3F-706EF4B4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42B43-78CE-6382-24EE-82DFF1203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673CB-E896-D0EC-68E0-3E568CC6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17-0CEB-DA4D-954C-26A98CCA8C7D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E1622-1CC9-47DE-18B2-7AF8899D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2F01A-DB2B-B692-2BE0-98E99FE8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48C-179F-B344-BEBB-4190D564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5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C89F-4AFA-9F7E-D301-20C691C5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2719-C71B-4AE7-A75E-E1C95A8C6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DC049-42A7-DA5F-3D1B-74B4CF474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42D5F-7812-A908-843B-383269DC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17-0CEB-DA4D-954C-26A98CCA8C7D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3B192-2A21-2EAE-F104-F4290A82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C4662-B29F-6840-0153-1BE1C93E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48C-179F-B344-BEBB-4190D564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2BFB-3AF0-3DF1-8A2E-F8924CDB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B1299-A0BE-2DC3-8013-316C00BFF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D0713-8DCC-B8EA-BDC9-D436ED881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3FAC6-E99A-B6BF-2472-B20DFF4D8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CC366-14BF-189A-74B9-AAAAAA506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0EB8D-D797-3880-91D1-3863EF72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17-0CEB-DA4D-954C-26A98CCA8C7D}" type="datetimeFigureOut">
              <a:rPr lang="en-US" smtClean="0"/>
              <a:t>12/4/25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D2F0F-F835-BA95-917E-ACE3245A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1D079B-96EA-81CF-6A3B-D30E71D7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48C-179F-B344-BEBB-4190D564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4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6C8B-DB22-4DA5-831B-9A033E77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5890B-D3B7-899E-73A7-7BC93FC4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17-0CEB-DA4D-954C-26A98CCA8C7D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1A803-E2D3-0B2F-51C4-538F9BDB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CB4B5-2EB7-53A8-7C48-C7926DA4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48C-179F-B344-BEBB-4190D564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2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B8A3F-0AB1-2840-F5FA-7E8B90BE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17-0CEB-DA4D-954C-26A98CCA8C7D}" type="datetimeFigureOut">
              <a:rPr lang="en-US" smtClean="0"/>
              <a:t>12/4/25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01210-BEF4-3E21-763D-C22BB1A4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4CF57-09EE-C629-0D83-63BD0415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48C-179F-B344-BEBB-4190D564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6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63AD-39E2-AB38-EF8F-73FB02BB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C4C5F-7928-DEDB-A3A8-4B534F75B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FA92C-3322-02E7-01B0-7FDDC2A70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2C70F-C5EE-81C3-1CC8-C9F401CE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17-0CEB-DA4D-954C-26A98CCA8C7D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EDEA2-DD2F-BEF7-2547-4AD1BC9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31D1F-2747-4D1D-BC98-8A1BAA44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48C-179F-B344-BEBB-4190D564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DB4C-EDAE-6C89-E65B-338789C0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E1A24-A3CC-7BBF-B97A-C7AF4B988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6A688-8D9B-CA42-4119-03798E30C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0B433-D498-5D07-DCB1-BCC76E8A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17-0CEB-DA4D-954C-26A98CCA8C7D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CC6E9-A150-56DA-6312-E8552171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DA077-4A4D-84F3-8439-8FABD029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48C-179F-B344-BEBB-4190D564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4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3BB08-8E6C-C178-B629-4BA39830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301C9-4FCF-CB3C-B87D-5C00232EE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65AC2-BA6D-8F57-E783-9C278E1DB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888517-0CEB-DA4D-954C-26A98CCA8C7D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D9850-2135-D2B3-F136-9D42FAB20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0B9EB-4086-08AD-83F2-ED041D963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2A448C-179F-B344-BEBB-4190D564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r.org/" TargetMode="External"/><Relationship Id="rId2" Type="http://schemas.openxmlformats.org/officeDocument/2006/relationships/hyperlink" Target="mailto:ecameron@iclr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638C-B9E1-4846-896D-666A2A435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95" y="2975199"/>
            <a:ext cx="9394744" cy="907601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Resilience in Practice: Lessons from Canada’s Catastrophic Events</a:t>
            </a:r>
            <a:br>
              <a:rPr lang="en-CA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CA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Emilia Cameron, Manager of Climate Resilient Communities</a:t>
            </a:r>
            <a:br>
              <a:rPr lang="en-US" sz="3600" dirty="0">
                <a:solidFill>
                  <a:srgbClr val="595959"/>
                </a:solidFill>
                <a:latin typeface="Avenir Book" panose="02000503020000020003" pitchFamily="2" charset="0"/>
              </a:rPr>
            </a:b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98D88-61E3-3B0E-517D-1FDB8B67EC8C}"/>
              </a:ext>
            </a:extLst>
          </p:cNvPr>
          <p:cNvSpPr/>
          <p:nvPr/>
        </p:nvSpPr>
        <p:spPr>
          <a:xfrm>
            <a:off x="442006" y="5867400"/>
            <a:ext cx="1049755" cy="391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some words&#10;&#10;AI-generated content may be incorrect.">
            <a:extLst>
              <a:ext uri="{FF2B5EF4-FFF2-40B4-BE49-F238E27FC236}">
                <a16:creationId xmlns:a16="http://schemas.microsoft.com/office/drawing/2014/main" id="{C6C5839E-6BB0-239F-F47D-F37BB35B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96" y="307252"/>
            <a:ext cx="4048476" cy="863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4C0F63-6814-3288-5DE8-7E8471606FC1}"/>
              </a:ext>
            </a:extLst>
          </p:cNvPr>
          <p:cNvSpPr/>
          <p:nvPr/>
        </p:nvSpPr>
        <p:spPr>
          <a:xfrm>
            <a:off x="1491761" y="5878286"/>
            <a:ext cx="637981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21CDE-C31D-823F-CF0F-CDD1D222C876}"/>
              </a:ext>
            </a:extLst>
          </p:cNvPr>
          <p:cNvSpPr txBox="1"/>
          <p:nvPr/>
        </p:nvSpPr>
        <p:spPr>
          <a:xfrm>
            <a:off x="311795" y="5647844"/>
            <a:ext cx="770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595959"/>
              </a:solidFill>
              <a:latin typeface="Avenir Book" panose="02000503020000020003" pitchFamily="2" charset="0"/>
            </a:endParaRPr>
          </a:p>
          <a:p>
            <a:r>
              <a:rPr lang="en-US" sz="1600" dirty="0">
                <a:solidFill>
                  <a:srgbClr val="595959"/>
                </a:solidFill>
                <a:latin typeface="Avenir Book" panose="02000503020000020003" pitchFamily="2" charset="0"/>
              </a:rPr>
              <a:t>December 11, 2025</a:t>
            </a:r>
          </a:p>
        </p:txBody>
      </p:sp>
    </p:spTree>
    <p:extLst>
      <p:ext uri="{BB962C8B-B14F-4D97-AF65-F5344CB8AC3E}">
        <p14:creationId xmlns:p14="http://schemas.microsoft.com/office/powerpoint/2010/main" val="369582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09082-B1AD-8E67-DDE1-EE790A9D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59" y="655544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Actuarial Themes Emerging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54FF-E49A-1872-3717-3E35EE69D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84" y="1804000"/>
            <a:ext cx="9318422" cy="392926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Non-stationary is now the baseline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Multi-peril correlation is increasing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Infrastructure fragility as an unmodelled driver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Evacuation driven losses are rising </a:t>
            </a:r>
          </a:p>
        </p:txBody>
      </p:sp>
    </p:spTree>
    <p:extLst>
      <p:ext uri="{BB962C8B-B14F-4D97-AF65-F5344CB8AC3E}">
        <p14:creationId xmlns:p14="http://schemas.microsoft.com/office/powerpoint/2010/main" val="345179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3847-E933-A61F-061F-62FDE6F75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Actually Reduces Losses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331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922CD-D08E-8438-19E9-AFDE888B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9" y="457861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Wildfire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80C35-3AF4-1A59-3922-1D2D3CC31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621" y="2063352"/>
            <a:ext cx="5517074" cy="294557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Non-combustible siding, roofing, ember resistant vents, meshing, vegetation management. </a:t>
            </a:r>
          </a:p>
          <a:p>
            <a:r>
              <a:rPr lang="en-US" dirty="0">
                <a:solidFill>
                  <a:schemeClr val="tx2"/>
                </a:solidFill>
              </a:rPr>
              <a:t>Maintaining property </a:t>
            </a:r>
          </a:p>
        </p:txBody>
      </p:sp>
      <p:pic>
        <p:nvPicPr>
          <p:cNvPr id="5" name="Picture 4" descr="A diagram of a house and trees&#10;&#10;AI-generated content may be incorrect.">
            <a:extLst>
              <a:ext uri="{FF2B5EF4-FFF2-40B4-BE49-F238E27FC236}">
                <a16:creationId xmlns:a16="http://schemas.microsoft.com/office/drawing/2014/main" id="{BEC4EEA4-596C-81DE-ED7F-59B3B743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9" y="1834446"/>
            <a:ext cx="5873455" cy="45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5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503E15-72EE-2481-CBA8-A135CC6D8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D08556-9C52-984A-B84A-4CC1A78E2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0CF625-6903-942B-BA60-5325B95B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5DBD8-AFD9-A969-0E0F-B5E331B1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9" y="457861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Flooding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C4B4D0-A1C5-1EE7-CA71-7688AFAAD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D36A49-3EDD-FC73-D750-A1FE044A7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FEB165F-6226-40B2-C3BE-333072D1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6A32DFA-B494-46DE-892D-2D7FB785E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80BB03-E5ED-C43D-53AE-0AB8A45C0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94B-6FD1-9AAE-EDBC-86B02B960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26" y="2439640"/>
            <a:ext cx="5245099" cy="29455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Basement Flooding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Backwater valve</a:t>
            </a:r>
          </a:p>
          <a:p>
            <a:r>
              <a:rPr lang="en-US" dirty="0">
                <a:solidFill>
                  <a:schemeClr val="tx2"/>
                </a:solidFill>
              </a:rPr>
              <a:t>Sump pump and backup sump pump </a:t>
            </a:r>
          </a:p>
          <a:p>
            <a:r>
              <a:rPr lang="en-US" dirty="0">
                <a:solidFill>
                  <a:schemeClr val="tx2"/>
                </a:solidFill>
              </a:rPr>
              <a:t>Lot grade </a:t>
            </a:r>
          </a:p>
          <a:p>
            <a:r>
              <a:rPr lang="en-US" dirty="0">
                <a:solidFill>
                  <a:schemeClr val="tx2"/>
                </a:solidFill>
              </a:rPr>
              <a:t>Disconnect downspouts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29A28F-0E5A-C743-5C42-0A823A31EAEA}"/>
              </a:ext>
            </a:extLst>
          </p:cNvPr>
          <p:cNvSpPr txBox="1">
            <a:spLocks/>
          </p:cNvSpPr>
          <p:nvPr/>
        </p:nvSpPr>
        <p:spPr>
          <a:xfrm>
            <a:off x="6367975" y="2142015"/>
            <a:ext cx="5245099" cy="294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Riverine Flooding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Avoid living in a floodplain</a:t>
            </a:r>
          </a:p>
          <a:p>
            <a:r>
              <a:rPr lang="en-US" dirty="0">
                <a:solidFill>
                  <a:schemeClr val="tx2"/>
                </a:solidFill>
              </a:rPr>
              <a:t>Flood barriers </a:t>
            </a:r>
          </a:p>
          <a:p>
            <a:r>
              <a:rPr lang="en-US" dirty="0">
                <a:solidFill>
                  <a:schemeClr val="tx2"/>
                </a:solidFill>
              </a:rPr>
              <a:t>Built the home up </a:t>
            </a:r>
          </a:p>
          <a:p>
            <a:r>
              <a:rPr lang="en-US" dirty="0">
                <a:solidFill>
                  <a:schemeClr val="tx2"/>
                </a:solidFill>
              </a:rPr>
              <a:t>Proper drainage </a:t>
            </a:r>
          </a:p>
          <a:p>
            <a:r>
              <a:rPr lang="en-US" dirty="0">
                <a:solidFill>
                  <a:schemeClr val="tx2"/>
                </a:solidFill>
              </a:rPr>
              <a:t>Flood insurance if eligible </a:t>
            </a:r>
          </a:p>
        </p:txBody>
      </p:sp>
    </p:spTree>
    <p:extLst>
      <p:ext uri="{BB962C8B-B14F-4D97-AF65-F5344CB8AC3E}">
        <p14:creationId xmlns:p14="http://schemas.microsoft.com/office/powerpoint/2010/main" val="3970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64F00D-C70D-8CF0-7EF2-91F471938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CBE9091-3E99-545A-1645-B16F4E55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82781C-77FD-1F97-0784-3CD03E898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F2E93-E45F-7E2B-BD7C-9E02C220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9" y="457861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Wind and Hail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E75B55-2033-7333-5F37-B2647009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671C2-030A-9C16-D71E-3A2CB370C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B1D05E9-D153-52D8-A443-A6D6CCB6C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8919A8-D6B1-A3BA-F05B-CFE0650CC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A373C0-63D2-9C2B-0FEC-11437E97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89FD-EBBB-BA27-8624-7F922CD7C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26" y="2439640"/>
            <a:ext cx="4991880" cy="294557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Class 4 impact resistant shingles </a:t>
            </a:r>
          </a:p>
          <a:p>
            <a:r>
              <a:rPr lang="en-US" dirty="0">
                <a:solidFill>
                  <a:schemeClr val="tx2"/>
                </a:solidFill>
              </a:rPr>
              <a:t>Stronger nails </a:t>
            </a:r>
          </a:p>
          <a:p>
            <a:r>
              <a:rPr lang="en-US" dirty="0">
                <a:solidFill>
                  <a:schemeClr val="tx2"/>
                </a:solidFill>
              </a:rPr>
              <a:t>Hurricane straps </a:t>
            </a:r>
          </a:p>
          <a:p>
            <a:r>
              <a:rPr lang="en-US" dirty="0">
                <a:solidFill>
                  <a:schemeClr val="tx2"/>
                </a:solidFill>
              </a:rPr>
              <a:t>Fiber cement siding </a:t>
            </a:r>
          </a:p>
          <a:p>
            <a:r>
              <a:rPr lang="en-US" dirty="0">
                <a:solidFill>
                  <a:schemeClr val="tx2"/>
                </a:solidFill>
              </a:rPr>
              <a:t>Protect vehicles  </a:t>
            </a:r>
          </a:p>
        </p:txBody>
      </p:sp>
      <p:pic>
        <p:nvPicPr>
          <p:cNvPr id="3074" name="Picture 2" descr="Is Hail Damage Covered by Home Insurance?">
            <a:extLst>
              <a:ext uri="{FF2B5EF4-FFF2-40B4-BE49-F238E27FC236}">
                <a16:creationId xmlns:a16="http://schemas.microsoft.com/office/drawing/2014/main" id="{C0431EBF-2A29-4848-D8E9-37EDEE93B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36" y="1472786"/>
            <a:ext cx="7023565" cy="46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8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Los Angeles Wildfires: Why These Homes Didn't Burn - Bloomberg">
            <a:extLst>
              <a:ext uri="{FF2B5EF4-FFF2-40B4-BE49-F238E27FC236}">
                <a16:creationId xmlns:a16="http://schemas.microsoft.com/office/drawing/2014/main" id="{3492E462-F6D7-1EAC-5E0F-FECC836C4C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28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A05CC8-EAE1-A67C-DA8F-2C7985405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45135-9A2E-08AA-2FCA-3D1DF0F9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Winnipeg Mandatory Flood Regulations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393E-C983-7AA5-1D1B-EF218719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Winnipeg has very low elevation and sewer infrastructure is vulnerable</a:t>
            </a:r>
          </a:p>
          <a:p>
            <a:r>
              <a:rPr lang="en-US" sz="2000" dirty="0"/>
              <a:t>All new homes in Winnipeg are required to install a backwater valve and sump pump system</a:t>
            </a:r>
          </a:p>
          <a:p>
            <a:r>
              <a:rPr lang="en-US" sz="2000" dirty="0"/>
              <a:t>One of the first municipalities to enact this regulation </a:t>
            </a:r>
          </a:p>
          <a:p>
            <a:r>
              <a:rPr lang="en-US" sz="2000" dirty="0"/>
              <a:t>Red River Floodway </a:t>
            </a:r>
          </a:p>
          <a:p>
            <a:endParaRPr lang="en-US" sz="2000" dirty="0"/>
          </a:p>
        </p:txBody>
      </p:sp>
      <p:pic>
        <p:nvPicPr>
          <p:cNvPr id="2050" name="Picture 2" descr="Historic Sites of Manitoba: Red River Floodway - Spillway (Lockport, RM of  St. Clements)">
            <a:extLst>
              <a:ext uri="{FF2B5EF4-FFF2-40B4-BE49-F238E27FC236}">
                <a16:creationId xmlns:a16="http://schemas.microsoft.com/office/drawing/2014/main" id="{F0F8936C-AEA9-C45D-4528-9FDFCE522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r="23529" b="-1"/>
          <a:stretch>
            <a:fillRect/>
          </a:stretch>
        </p:blipFill>
        <p:spPr bwMode="auto">
          <a:xfrm>
            <a:off x="6857796" y="0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27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7A3B1-DFB2-2C67-819A-5CE13D5E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25" y="457861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Going Forward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2EDA6-C02F-5822-166B-DF90BFDB7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50" y="2362243"/>
            <a:ext cx="9833548" cy="2945574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Integrate physical climate risk into pricing and capital planning </a:t>
            </a:r>
          </a:p>
          <a:p>
            <a:r>
              <a:rPr lang="en-US" dirty="0">
                <a:solidFill>
                  <a:schemeClr val="tx2"/>
                </a:solidFill>
              </a:rPr>
              <a:t>Prioritize mitigation signals in underwriting models </a:t>
            </a:r>
          </a:p>
          <a:p>
            <a:r>
              <a:rPr lang="en-US" dirty="0">
                <a:solidFill>
                  <a:schemeClr val="tx2"/>
                </a:solidFill>
              </a:rPr>
              <a:t>Support data driven incentive and resilience programs </a:t>
            </a:r>
          </a:p>
          <a:p>
            <a:r>
              <a:rPr lang="en-US" dirty="0">
                <a:solidFill>
                  <a:schemeClr val="tx2"/>
                </a:solidFill>
              </a:rPr>
              <a:t>Strengthen communication across the insurance ecosystem</a:t>
            </a:r>
          </a:p>
        </p:txBody>
      </p:sp>
    </p:spTree>
    <p:extLst>
      <p:ext uri="{BB962C8B-B14F-4D97-AF65-F5344CB8AC3E}">
        <p14:creationId xmlns:p14="http://schemas.microsoft.com/office/powerpoint/2010/main" val="43251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1F25-0404-0E18-847A-7758FC79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35" y="40158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ICLR Resilience Display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92AB7-59F8-3F9B-ACD3-EBE71CBB1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18" y="1860715"/>
            <a:ext cx="6261847" cy="48359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Teaches practical, cost effective, consensus-based methods to become more resilient </a:t>
            </a:r>
          </a:p>
          <a:p>
            <a:pPr>
              <a:lnSpc>
                <a:spcPct val="120000"/>
              </a:lnSpc>
            </a:pPr>
            <a:r>
              <a:rPr lang="en-US" dirty="0"/>
              <a:t>Hands on displays, videos, interactive kiosks, and more</a:t>
            </a:r>
          </a:p>
          <a:p>
            <a:pPr>
              <a:lnSpc>
                <a:spcPct val="120000"/>
              </a:lnSpc>
            </a:pPr>
            <a:r>
              <a:rPr lang="en-US" dirty="0"/>
              <a:t>Basement &amp; riverine flooding, wildfire, severe wind, and hail</a:t>
            </a:r>
          </a:p>
          <a:p>
            <a:pPr>
              <a:lnSpc>
                <a:spcPct val="120000"/>
              </a:lnSpc>
            </a:pPr>
            <a:r>
              <a:rPr lang="en-US" b="1" dirty="0"/>
              <a:t>Goal: </a:t>
            </a:r>
            <a:r>
              <a:rPr lang="en-US" dirty="0"/>
              <a:t>Increase awareness and knowledge on how to make homes and communities more resilient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Centres</a:t>
            </a:r>
            <a:r>
              <a:rPr lang="en-US" dirty="0"/>
              <a:t> in London, ON, Toronto, ON and Winnipeg, MB</a:t>
            </a:r>
          </a:p>
          <a:p>
            <a:pPr>
              <a:lnSpc>
                <a:spcPct val="120000"/>
              </a:lnSpc>
            </a:pPr>
            <a:r>
              <a:rPr lang="en-US" b="1" dirty="0"/>
              <a:t>Location: </a:t>
            </a:r>
            <a:r>
              <a:rPr lang="en-US" dirty="0"/>
              <a:t>191 Broadway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77B304CE-6EF9-B0B0-7FB0-248295C6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38" y="2473629"/>
            <a:ext cx="5470867" cy="30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-up of some words&#10;&#10;AI-generated content may be incorrect.">
            <a:extLst>
              <a:ext uri="{FF2B5EF4-FFF2-40B4-BE49-F238E27FC236}">
                <a16:creationId xmlns:a16="http://schemas.microsoft.com/office/drawing/2014/main" id="{D80732D6-8C84-28AE-EE08-CBA03E796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970" y="365125"/>
            <a:ext cx="4048476" cy="8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0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C6178B-7C68-82EF-786E-F59CB8766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FD0D3B-3472-F7C3-10D8-D6535F235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7830FE-A9E6-4A75-AB37-F2A4103E8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918AA-B0ED-8B58-801B-3129AEA8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25" y="457861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Closing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964B4A-4588-62C7-F7DB-D5CFFDC16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AA07459-606F-41C1-F76E-517F238C3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46E9F7-F499-3515-7758-709B5C48B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C573C1-DAE0-152C-EC4C-1BDCFAAE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416D99-5557-6480-4CF5-D2300AAB4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D1B6C-6963-4F5D-4DF7-D8F1DB40F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50" y="2362243"/>
            <a:ext cx="9833548" cy="2945574"/>
          </a:xfrm>
        </p:spPr>
        <p:txBody>
          <a:bodyPr anchor="ctr">
            <a:noAutofit/>
          </a:bodyPr>
          <a:lstStyle/>
          <a:p>
            <a:r>
              <a:rPr lang="en-US" dirty="0"/>
              <a:t>Opportunity </a:t>
            </a:r>
          </a:p>
          <a:p>
            <a:r>
              <a:rPr lang="en-US" dirty="0"/>
              <a:t>Actuaries are uniquely positioned </a:t>
            </a:r>
          </a:p>
          <a:p>
            <a:r>
              <a:rPr lang="en-US" dirty="0"/>
              <a:t>Leadership is essential for </a:t>
            </a:r>
          </a:p>
          <a:p>
            <a:pPr lvl="1"/>
            <a:r>
              <a:rPr lang="en-US" dirty="0"/>
              <a:t>Ensuring adequate pricing </a:t>
            </a:r>
          </a:p>
          <a:p>
            <a:pPr lvl="1"/>
            <a:r>
              <a:rPr lang="en-US" dirty="0"/>
              <a:t>Supporting capital resilience </a:t>
            </a:r>
          </a:p>
          <a:p>
            <a:pPr lvl="1"/>
            <a:r>
              <a:rPr lang="en-US" dirty="0"/>
              <a:t>Designing sustainable insurance products </a:t>
            </a:r>
          </a:p>
          <a:p>
            <a:pPr lvl="1"/>
            <a:r>
              <a:rPr lang="en-US" dirty="0"/>
              <a:t>Informing land use and building policy </a:t>
            </a:r>
          </a:p>
          <a:p>
            <a:pPr lvl="1"/>
            <a:r>
              <a:rPr lang="en-US" dirty="0"/>
              <a:t>Steer toward mitigation-based strategies </a:t>
            </a:r>
          </a:p>
        </p:txBody>
      </p:sp>
    </p:spTree>
    <p:extLst>
      <p:ext uri="{BB962C8B-B14F-4D97-AF65-F5344CB8AC3E}">
        <p14:creationId xmlns:p14="http://schemas.microsoft.com/office/powerpoint/2010/main" val="362212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5D3D65-5D90-A19F-1ACB-1F5BB8B5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The Institute for Catastrophic Loss Reduction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97A4D-EDAC-7BD0-F778-6E9335928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671" y="2031589"/>
            <a:ext cx="5897052" cy="5230368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Multidisciplinary severe weather research institute </a:t>
            </a:r>
          </a:p>
          <a:p>
            <a:r>
              <a:rPr lang="en-US" sz="2400" dirty="0">
                <a:solidFill>
                  <a:schemeClr val="tx2"/>
                </a:solidFill>
              </a:rPr>
              <a:t>Scientific research, policy advocacy, and collaborations </a:t>
            </a:r>
          </a:p>
          <a:p>
            <a:r>
              <a:rPr lang="en-US" sz="2400" dirty="0">
                <a:solidFill>
                  <a:schemeClr val="tx2"/>
                </a:solidFill>
              </a:rPr>
              <a:t>Flooding, wildfires, severe wind and hail, and seismic activity</a:t>
            </a:r>
          </a:p>
          <a:p>
            <a:r>
              <a:rPr lang="en-US" sz="2400" dirty="0">
                <a:solidFill>
                  <a:schemeClr val="tx2"/>
                </a:solidFill>
              </a:rPr>
              <a:t>Inform building codes, insurance policies, and community planning to reduce losses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Affiliated with Western University </a:t>
            </a:r>
          </a:p>
          <a:p>
            <a:r>
              <a:rPr lang="en-US" sz="2400" dirty="0">
                <a:solidFill>
                  <a:schemeClr val="tx2"/>
                </a:solidFill>
              </a:rPr>
              <a:t>Over 120 insurer members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5" descr="A close-up of some words&#10;&#10;AI-generated content may be incorrect.">
            <a:extLst>
              <a:ext uri="{FF2B5EF4-FFF2-40B4-BE49-F238E27FC236}">
                <a16:creationId xmlns:a16="http://schemas.microsoft.com/office/drawing/2014/main" id="{7A1FF684-A214-EFFA-69E5-158EE3669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247" y="379338"/>
            <a:ext cx="4048476" cy="8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6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D69B8-0E2C-C1A7-703E-B4147F7CF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EF222-039D-9659-41E1-2AEA2B39D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B5B52-C6BF-DFC4-3FD0-6A9B0708D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968" y="5066359"/>
            <a:ext cx="9163757" cy="45044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hlinkClick r:id="rId2"/>
              </a:rPr>
              <a:t>ecameron@iclr.org</a:t>
            </a: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hlinkClick r:id="rId3"/>
              </a:rPr>
              <a:t>www.iclr.org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close-up of some words&#10;&#10;AI-generated content may be incorrect.">
            <a:extLst>
              <a:ext uri="{FF2B5EF4-FFF2-40B4-BE49-F238E27FC236}">
                <a16:creationId xmlns:a16="http://schemas.microsoft.com/office/drawing/2014/main" id="{095A80A8-95AE-E7F9-F32D-FA78BC6A5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96" y="307252"/>
            <a:ext cx="4048476" cy="8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2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aph of increasing numbers and a red line&#10;&#10;Description automatically generated with medium confidence">
            <a:extLst>
              <a:ext uri="{FF2B5EF4-FFF2-40B4-BE49-F238E27FC236}">
                <a16:creationId xmlns:a16="http://schemas.microsoft.com/office/drawing/2014/main" id="{467A8683-1835-C34B-EAAF-DBB004314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888" b="2137"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78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8A8C29-1F62-74B1-14F3-5FE2D1DA7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B655C4-6F6A-596C-1DCA-B05CAEF86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EB23AD-DC15-3121-6212-A3FCEB2E4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38A05D-2897-912F-C4C2-89D8343E5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FB6E933-BD0C-FC3E-7261-121040AE0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8410EF5-B5B9-704F-CFF0-305E32AED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04AF36-9D9A-9258-4952-0F05F102A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2E7645-30E9-A399-3045-376C10573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61B59-E24C-8A61-C4B5-41ABAD5D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60" y="2377890"/>
            <a:ext cx="9833548" cy="2945574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Frequency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Severity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Exposure </a:t>
            </a:r>
          </a:p>
          <a:p>
            <a:r>
              <a:rPr lang="en-US" dirty="0"/>
              <a:t>These trends undermine the assumption of stationary </a:t>
            </a:r>
          </a:p>
          <a:p>
            <a:r>
              <a:rPr lang="en-US" dirty="0"/>
              <a:t>Affects pricing adequacy, capital planning, and catastrophic modelling </a:t>
            </a:r>
          </a:p>
        </p:txBody>
      </p:sp>
    </p:spTree>
    <p:extLst>
      <p:ext uri="{BB962C8B-B14F-4D97-AF65-F5344CB8AC3E}">
        <p14:creationId xmlns:p14="http://schemas.microsoft.com/office/powerpoint/2010/main" val="195041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ronto flood shows we need to get serious about stormwater | The Narwhal">
            <a:extLst>
              <a:ext uri="{FF2B5EF4-FFF2-40B4-BE49-F238E27FC236}">
                <a16:creationId xmlns:a16="http://schemas.microsoft.com/office/drawing/2014/main" id="{24D4D0E4-59EB-17B6-79E3-22605B42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187DE-8539-51C7-9A49-BFCBAD80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45091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July 2024 Toronto/Southern Ontario Floods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F4128-087C-7F96-5731-88EF08E66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558770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$990 million in insured damage</a:t>
            </a:r>
          </a:p>
        </p:txBody>
      </p:sp>
    </p:spTree>
    <p:extLst>
      <p:ext uri="{BB962C8B-B14F-4D97-AF65-F5344CB8AC3E}">
        <p14:creationId xmlns:p14="http://schemas.microsoft.com/office/powerpoint/2010/main" val="3306629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Tour of Jasper wildfire devastation reveals destroyed homes and hotels |  Globalnews.ca">
            <a:extLst>
              <a:ext uri="{FF2B5EF4-FFF2-40B4-BE49-F238E27FC236}">
                <a16:creationId xmlns:a16="http://schemas.microsoft.com/office/drawing/2014/main" id="{8C5CD372-2495-F6F9-C7E6-787170BBF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6" b="196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3D1576-9C5B-3DB7-412C-B8CD60A7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105156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July 2024 Jasper Wildfire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D264-BF95-E8FC-39E6-D96B4B41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9404"/>
            <a:ext cx="105156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$1.2 billion in insured losses</a:t>
            </a:r>
          </a:p>
        </p:txBody>
      </p:sp>
    </p:spTree>
    <p:extLst>
      <p:ext uri="{BB962C8B-B14F-4D97-AF65-F5344CB8AC3E}">
        <p14:creationId xmlns:p14="http://schemas.microsoft.com/office/powerpoint/2010/main" val="13356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Damage is extraordinary:' Calgary mayor wants government help after  hailstorm - Castor Alberta News">
            <a:extLst>
              <a:ext uri="{FF2B5EF4-FFF2-40B4-BE49-F238E27FC236}">
                <a16:creationId xmlns:a16="http://schemas.microsoft.com/office/drawing/2014/main" id="{CAC31D34-EDF6-E197-89B0-57D80751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38FEB8-EB2E-21F4-6D0D-31F95E72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2"/>
            <a:ext cx="10515600" cy="29859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August 2024 Calgary Hailstorm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B9AF6-1ED6-8BD2-5E86-269E7864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2040"/>
            <a:ext cx="10515600" cy="13843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$3.1 billion in insured losses </a:t>
            </a:r>
          </a:p>
        </p:txBody>
      </p:sp>
    </p:spTree>
    <p:extLst>
      <p:ext uri="{BB962C8B-B14F-4D97-AF65-F5344CB8AC3E}">
        <p14:creationId xmlns:p14="http://schemas.microsoft.com/office/powerpoint/2010/main" val="31229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IN PHOTOS: Water gushes through Montreal">
            <a:extLst>
              <a:ext uri="{FF2B5EF4-FFF2-40B4-BE49-F238E27FC236}">
                <a16:creationId xmlns:a16="http://schemas.microsoft.com/office/drawing/2014/main" id="{36F45308-EF42-F486-17B2-9C0C3F7B44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8EB83F-3C88-837F-7D65-64F1EA47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55" y="1733447"/>
            <a:ext cx="9795637" cy="222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August 2024 Quebec Floods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00A872-57AC-74BE-8862-0CFBC1B5B4EC}"/>
              </a:ext>
            </a:extLst>
          </p:cNvPr>
          <p:cNvSpPr txBox="1">
            <a:spLocks/>
          </p:cNvSpPr>
          <p:nvPr/>
        </p:nvSpPr>
        <p:spPr>
          <a:xfrm>
            <a:off x="1522474" y="4014165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$2.7 billion in insured damage</a:t>
            </a:r>
          </a:p>
        </p:txBody>
      </p:sp>
    </p:spTree>
    <p:extLst>
      <p:ext uri="{BB962C8B-B14F-4D97-AF65-F5344CB8AC3E}">
        <p14:creationId xmlns:p14="http://schemas.microsoft.com/office/powerpoint/2010/main" val="44206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8FD7-FD99-D4FE-C758-161E0C1C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2025 to Date: What we are seeing 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B92F0098-C796-5E74-28A9-25C2811F8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9092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76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ntre Presentation" id="{023F44AA-3E14-474E-ACA5-CA5D3EDCB26B}" vid="{43487784-B396-094C-912B-1EED664C57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6791</TotalTime>
  <Words>442</Words>
  <Application>Microsoft Macintosh PowerPoint</Application>
  <PresentationFormat>Widescreen</PresentationFormat>
  <Paragraphs>87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Avenir Book</vt:lpstr>
      <vt:lpstr>Calibri</vt:lpstr>
      <vt:lpstr>Office Theme</vt:lpstr>
      <vt:lpstr>Resilience in Practice: Lessons from Canada’s Catastrophic Events  By: Emilia Cameron, Manager of Climate Resilient Communities </vt:lpstr>
      <vt:lpstr>The Institute for Catastrophic Loss Reduction </vt:lpstr>
      <vt:lpstr>PowerPoint Presentation</vt:lpstr>
      <vt:lpstr>PowerPoint Presentation</vt:lpstr>
      <vt:lpstr>July 2024 Toronto/Southern Ontario Floods</vt:lpstr>
      <vt:lpstr>July 2024 Jasper Wildfire</vt:lpstr>
      <vt:lpstr>August 2024 Calgary Hailstorm</vt:lpstr>
      <vt:lpstr>August 2024 Quebec Floods</vt:lpstr>
      <vt:lpstr>2025 to Date: What we are seeing </vt:lpstr>
      <vt:lpstr>Actuarial Themes Emerging </vt:lpstr>
      <vt:lpstr>What Actually Reduces Losses</vt:lpstr>
      <vt:lpstr>Wildfire </vt:lpstr>
      <vt:lpstr>Flooding </vt:lpstr>
      <vt:lpstr>Wind and Hail</vt:lpstr>
      <vt:lpstr>PowerPoint Presentation</vt:lpstr>
      <vt:lpstr>Winnipeg Mandatory Flood Regulations </vt:lpstr>
      <vt:lpstr>Going Forward</vt:lpstr>
      <vt:lpstr>ICLR Resilience Display Centre</vt:lpstr>
      <vt:lpstr>Closing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Emilia Cameron</dc:creator>
  <cp:lastModifiedBy>Emilia Cameron</cp:lastModifiedBy>
  <cp:revision>5</cp:revision>
  <dcterms:created xsi:type="dcterms:W3CDTF">2025-12-04T22:40:46Z</dcterms:created>
  <dcterms:modified xsi:type="dcterms:W3CDTF">2025-12-09T15:52:11Z</dcterms:modified>
</cp:coreProperties>
</file>