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79" r:id="rId2"/>
    <p:sldId id="280" r:id="rId3"/>
    <p:sldId id="258" r:id="rId4"/>
    <p:sldId id="273" r:id="rId5"/>
    <p:sldId id="271" r:id="rId6"/>
    <p:sldId id="260" r:id="rId7"/>
    <p:sldId id="261" r:id="rId8"/>
    <p:sldId id="272" r:id="rId9"/>
    <p:sldId id="275" r:id="rId10"/>
    <p:sldId id="276" r:id="rId11"/>
    <p:sldId id="282" r:id="rId12"/>
    <p:sldId id="284" r:id="rId13"/>
    <p:sldId id="283" r:id="rId14"/>
    <p:sldId id="268" r:id="rId15"/>
    <p:sldId id="265"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34" autoAdjust="0"/>
    <p:restoredTop sz="85268" autoAdjust="0"/>
  </p:normalViewPr>
  <p:slideViewPr>
    <p:cSldViewPr snapToGrid="0" showGuides="1">
      <p:cViewPr varScale="1">
        <p:scale>
          <a:sx n="73" d="100"/>
          <a:sy n="73" d="100"/>
        </p:scale>
        <p:origin x="581" y="72"/>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21152;&#25343;&#22823;\&#35770;&#25991;\WAC%20Presentation\Temperature%20Histor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21152;&#25343;&#22823;\&#35770;&#25991;\WAC%20Presentation\Temperature%20Histor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wangj\Desktop\Wildfire%20in%202024.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wangj\Desktop\Var%20Results.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ltLang="zh-CN" sz="1400" b="0" i="0" u="none" strike="noStrike" kern="1200" spc="0" baseline="0" dirty="0">
                <a:solidFill>
                  <a:schemeClr val="tx1"/>
                </a:solidFill>
                <a:latin typeface="Times New Roman" panose="02020603050405020304" pitchFamily="18" charset="0"/>
                <a:cs typeface="Times New Roman" panose="02020603050405020304" pitchFamily="18" charset="0"/>
              </a:rPr>
              <a:t>Average Monthly Maximum Temperature </a:t>
            </a:r>
          </a:p>
          <a:p>
            <a:pPr>
              <a:defRPr>
                <a:latin typeface="Times New Roman" panose="02020603050405020304" pitchFamily="18" charset="0"/>
                <a:cs typeface="Times New Roman" panose="02020603050405020304" pitchFamily="18" charset="0"/>
              </a:defRPr>
            </a:pPr>
            <a:r>
              <a:rPr lang="en-US" altLang="zh-CN" sz="1400" b="0" i="0" u="none" strike="noStrike" kern="1200" spc="0" baseline="0" dirty="0">
                <a:solidFill>
                  <a:schemeClr val="tx1"/>
                </a:solidFill>
                <a:latin typeface="Times New Roman" panose="02020603050405020304" pitchFamily="18" charset="0"/>
                <a:cs typeface="Times New Roman" panose="02020603050405020304" pitchFamily="18" charset="0"/>
              </a:rPr>
              <a:t>(2023 and previous ten-years average)</a:t>
            </a:r>
            <a:endParaRPr lang="en-US" altLang="zh-CN"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CN"/>
        </a:p>
      </c:txPr>
    </c:title>
    <c:autoTitleDeleted val="0"/>
    <c:plotArea>
      <c:layout>
        <c:manualLayout>
          <c:layoutTarget val="inner"/>
          <c:xMode val="edge"/>
          <c:yMode val="edge"/>
          <c:x val="3.8842246278951741E-2"/>
          <c:y val="0.1409761770166561"/>
          <c:w val="0.93258632668663788"/>
          <c:h val="0.7397763097458453"/>
        </c:manualLayout>
      </c:layout>
      <c:lineChart>
        <c:grouping val="standard"/>
        <c:varyColors val="0"/>
        <c:ser>
          <c:idx val="0"/>
          <c:order val="0"/>
          <c:tx>
            <c:strRef>
              <c:f>Sheet2!$A$20</c:f>
              <c:strCache>
                <c:ptCount val="1"/>
                <c:pt idx="0">
                  <c:v>2023</c:v>
                </c:pt>
              </c:strCache>
            </c:strRef>
          </c:tx>
          <c:spPr>
            <a:ln w="28575" cap="rnd">
              <a:solidFill>
                <a:schemeClr val="accent2">
                  <a:tint val="77000"/>
                </a:schemeClr>
              </a:solidFill>
              <a:round/>
            </a:ln>
            <a:effectLst/>
          </c:spPr>
          <c:marker>
            <c:symbol val="none"/>
          </c:marker>
          <c:cat>
            <c:strRef>
              <c:f>Sheet2!$B$19:$M$19</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Sheet2!$B$20:$M$20</c:f>
              <c:numCache>
                <c:formatCode>General</c:formatCode>
                <c:ptCount val="12"/>
                <c:pt idx="0">
                  <c:v>3.6935799999999999</c:v>
                </c:pt>
                <c:pt idx="1">
                  <c:v>4.1670600000000002</c:v>
                </c:pt>
                <c:pt idx="2">
                  <c:v>6.6498799999999996</c:v>
                </c:pt>
                <c:pt idx="3">
                  <c:v>18.706420000000001</c:v>
                </c:pt>
                <c:pt idx="4">
                  <c:v>27.343</c:v>
                </c:pt>
                <c:pt idx="5">
                  <c:v>29.366820000000001</c:v>
                </c:pt>
                <c:pt idx="6">
                  <c:v>30.415790000000001</c:v>
                </c:pt>
                <c:pt idx="7">
                  <c:v>28.71245</c:v>
                </c:pt>
                <c:pt idx="8">
                  <c:v>26.888079999999999</c:v>
                </c:pt>
                <c:pt idx="9">
                  <c:v>22.305240000000001</c:v>
                </c:pt>
                <c:pt idx="10">
                  <c:v>10.51085</c:v>
                </c:pt>
                <c:pt idx="11">
                  <c:v>8.6613699999999998</c:v>
                </c:pt>
              </c:numCache>
            </c:numRef>
          </c:val>
          <c:smooth val="0"/>
          <c:extLst>
            <c:ext xmlns:c16="http://schemas.microsoft.com/office/drawing/2014/chart" uri="{C3380CC4-5D6E-409C-BE32-E72D297353CC}">
              <c16:uniqueId val="{00000000-43DA-40F3-9809-CC4660E9DFA2}"/>
            </c:ext>
          </c:extLst>
        </c:ser>
        <c:ser>
          <c:idx val="1"/>
          <c:order val="1"/>
          <c:tx>
            <c:strRef>
              <c:f>Sheet2!$A$21</c:f>
              <c:strCache>
                <c:ptCount val="1"/>
                <c:pt idx="0">
                  <c:v>2013-2022</c:v>
                </c:pt>
              </c:strCache>
            </c:strRef>
          </c:tx>
          <c:spPr>
            <a:ln w="28575" cap="rnd">
              <a:solidFill>
                <a:schemeClr val="accent2">
                  <a:shade val="76000"/>
                </a:schemeClr>
              </a:solidFill>
              <a:round/>
            </a:ln>
            <a:effectLst/>
          </c:spPr>
          <c:marker>
            <c:symbol val="none"/>
          </c:marker>
          <c:cat>
            <c:strRef>
              <c:f>Sheet2!$B$19:$M$19</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Sheet2!$B$21:$M$21</c:f>
              <c:numCache>
                <c:formatCode>General</c:formatCode>
                <c:ptCount val="12"/>
                <c:pt idx="0">
                  <c:v>4.9478200000000001</c:v>
                </c:pt>
                <c:pt idx="1">
                  <c:v>4.6972719999999999</c:v>
                </c:pt>
                <c:pt idx="2">
                  <c:v>10.096556</c:v>
                </c:pt>
                <c:pt idx="3">
                  <c:v>17.541562000000003</c:v>
                </c:pt>
                <c:pt idx="4">
                  <c:v>24.950900500000003</c:v>
                </c:pt>
                <c:pt idx="5">
                  <c:v>28.204345</c:v>
                </c:pt>
                <c:pt idx="6">
                  <c:v>30.045904999999998</c:v>
                </c:pt>
                <c:pt idx="7">
                  <c:v>29.524869199999994</c:v>
                </c:pt>
                <c:pt idx="8">
                  <c:v>25.857175600000005</c:v>
                </c:pt>
                <c:pt idx="9">
                  <c:v>18.967656999999999</c:v>
                </c:pt>
                <c:pt idx="10">
                  <c:v>11.404216999999999</c:v>
                </c:pt>
                <c:pt idx="11">
                  <c:v>6.0423589999999994</c:v>
                </c:pt>
              </c:numCache>
            </c:numRef>
          </c:val>
          <c:smooth val="0"/>
          <c:extLst>
            <c:ext xmlns:c16="http://schemas.microsoft.com/office/drawing/2014/chart" uri="{C3380CC4-5D6E-409C-BE32-E72D297353CC}">
              <c16:uniqueId val="{00000001-43DA-40F3-9809-CC4660E9DFA2}"/>
            </c:ext>
          </c:extLst>
        </c:ser>
        <c:dLbls>
          <c:showLegendKey val="0"/>
          <c:showVal val="0"/>
          <c:showCatName val="0"/>
          <c:showSerName val="0"/>
          <c:showPercent val="0"/>
          <c:showBubbleSize val="0"/>
        </c:dLbls>
        <c:smooth val="0"/>
        <c:axId val="1410325328"/>
        <c:axId val="1458913872"/>
      </c:lineChart>
      <c:catAx>
        <c:axId val="1410325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458913872"/>
        <c:crosses val="autoZero"/>
        <c:auto val="1"/>
        <c:lblAlgn val="ctr"/>
        <c:lblOffset val="100"/>
        <c:noMultiLvlLbl val="0"/>
      </c:catAx>
      <c:valAx>
        <c:axId val="1458913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410325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dirty="0"/>
              <a:t>Average Monthly Maximum Temperature (</a:t>
            </a:r>
            <a:r>
              <a:rPr lang="en-US" altLang="zh-CN" sz="1680" b="0" i="0" u="none" strike="noStrike" baseline="0" dirty="0">
                <a:effectLst/>
              </a:rPr>
              <a:t>°C</a:t>
            </a:r>
            <a:r>
              <a:rPr lang="en-US" dirty="0"/>
              <a:t>) </a:t>
            </a:r>
          </a:p>
          <a:p>
            <a:pPr>
              <a:defRPr/>
            </a:pPr>
            <a:r>
              <a:rPr lang="en-US" dirty="0"/>
              <a:t>from Jan to Apr</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zh-CN"/>
        </a:p>
      </c:txPr>
    </c:title>
    <c:autoTitleDeleted val="0"/>
    <c:plotArea>
      <c:layout/>
      <c:lineChart>
        <c:grouping val="standard"/>
        <c:varyColors val="0"/>
        <c:ser>
          <c:idx val="0"/>
          <c:order val="0"/>
          <c:tx>
            <c:strRef>
              <c:f>Sheet2!$A$24</c:f>
              <c:strCache>
                <c:ptCount val="1"/>
                <c:pt idx="0">
                  <c:v>2024</c:v>
                </c:pt>
              </c:strCache>
            </c:strRef>
          </c:tx>
          <c:spPr>
            <a:ln w="28575" cap="rnd">
              <a:solidFill>
                <a:schemeClr val="accent2"/>
              </a:solidFill>
              <a:round/>
            </a:ln>
            <a:effectLst/>
          </c:spPr>
          <c:marker>
            <c:symbol val="none"/>
          </c:marker>
          <c:cat>
            <c:strRef>
              <c:f>Sheet2!$B$23:$E$23</c:f>
              <c:strCache>
                <c:ptCount val="4"/>
                <c:pt idx="0">
                  <c:v>Jan</c:v>
                </c:pt>
                <c:pt idx="1">
                  <c:v>Feb</c:v>
                </c:pt>
                <c:pt idx="2">
                  <c:v>Mar</c:v>
                </c:pt>
                <c:pt idx="3">
                  <c:v>Apr</c:v>
                </c:pt>
              </c:strCache>
            </c:strRef>
          </c:cat>
          <c:val>
            <c:numRef>
              <c:f>Sheet2!$B$24:$E$24</c:f>
              <c:numCache>
                <c:formatCode>General</c:formatCode>
                <c:ptCount val="4"/>
                <c:pt idx="0">
                  <c:v>6.4137500000000003</c:v>
                </c:pt>
                <c:pt idx="1">
                  <c:v>8.1896100000000001</c:v>
                </c:pt>
                <c:pt idx="2">
                  <c:v>12.1991</c:v>
                </c:pt>
                <c:pt idx="3">
                  <c:v>17.069459999999999</c:v>
                </c:pt>
              </c:numCache>
            </c:numRef>
          </c:val>
          <c:smooth val="0"/>
          <c:extLst>
            <c:ext xmlns:c16="http://schemas.microsoft.com/office/drawing/2014/chart" uri="{C3380CC4-5D6E-409C-BE32-E72D297353CC}">
              <c16:uniqueId val="{00000000-DD49-4615-8788-C9A6438B0F1B}"/>
            </c:ext>
          </c:extLst>
        </c:ser>
        <c:ser>
          <c:idx val="1"/>
          <c:order val="1"/>
          <c:tx>
            <c:strRef>
              <c:f>Sheet2!$A$25</c:f>
              <c:strCache>
                <c:ptCount val="1"/>
                <c:pt idx="0">
                  <c:v>Average of 2014-2023</c:v>
                </c:pt>
              </c:strCache>
            </c:strRef>
          </c:tx>
          <c:spPr>
            <a:ln w="28575" cap="rnd">
              <a:solidFill>
                <a:schemeClr val="accent4"/>
              </a:solidFill>
              <a:round/>
            </a:ln>
            <a:effectLst/>
          </c:spPr>
          <c:marker>
            <c:symbol val="none"/>
          </c:marker>
          <c:cat>
            <c:strRef>
              <c:f>Sheet2!$B$23:$E$23</c:f>
              <c:strCache>
                <c:ptCount val="4"/>
                <c:pt idx="0">
                  <c:v>Jan</c:v>
                </c:pt>
                <c:pt idx="1">
                  <c:v>Feb</c:v>
                </c:pt>
                <c:pt idx="2">
                  <c:v>Mar</c:v>
                </c:pt>
                <c:pt idx="3">
                  <c:v>Apr</c:v>
                </c:pt>
              </c:strCache>
            </c:strRef>
          </c:cat>
          <c:val>
            <c:numRef>
              <c:f>Sheet2!$B$25:$E$25</c:f>
              <c:numCache>
                <c:formatCode>General</c:formatCode>
                <c:ptCount val="4"/>
                <c:pt idx="0">
                  <c:v>4.7484489999999999</c:v>
                </c:pt>
                <c:pt idx="1">
                  <c:v>4.707641999999999</c:v>
                </c:pt>
                <c:pt idx="2">
                  <c:v>9.8230439999999994</c:v>
                </c:pt>
                <c:pt idx="3">
                  <c:v>17.729777000000002</c:v>
                </c:pt>
              </c:numCache>
            </c:numRef>
          </c:val>
          <c:smooth val="0"/>
          <c:extLst>
            <c:ext xmlns:c16="http://schemas.microsoft.com/office/drawing/2014/chart" uri="{C3380CC4-5D6E-409C-BE32-E72D297353CC}">
              <c16:uniqueId val="{00000001-DD49-4615-8788-C9A6438B0F1B}"/>
            </c:ext>
          </c:extLst>
        </c:ser>
        <c:dLbls>
          <c:showLegendKey val="0"/>
          <c:showVal val="0"/>
          <c:showCatName val="0"/>
          <c:showSerName val="0"/>
          <c:showPercent val="0"/>
          <c:showBubbleSize val="0"/>
        </c:dLbls>
        <c:smooth val="0"/>
        <c:axId val="2096634783"/>
        <c:axId val="1960569279"/>
      </c:lineChart>
      <c:catAx>
        <c:axId val="2096634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zh-CN"/>
          </a:p>
        </c:txPr>
        <c:crossAx val="1960569279"/>
        <c:crosses val="autoZero"/>
        <c:auto val="1"/>
        <c:lblAlgn val="ctr"/>
        <c:lblOffset val="100"/>
        <c:noMultiLvlLbl val="0"/>
      </c:catAx>
      <c:valAx>
        <c:axId val="19605692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zh-CN"/>
          </a:p>
        </c:txPr>
        <c:crossAx val="2096634783"/>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zh-CN"/>
        </a:p>
      </c:txPr>
    </c:legend>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n-US" altLang="zh-CN" sz="1800" b="0" i="0" u="none" strike="noStrike" kern="1200" spc="0" baseline="0" dirty="0">
                <a:solidFill>
                  <a:schemeClr val="tx1"/>
                </a:solidFill>
                <a:latin typeface="Times New Roman" panose="02020603050405020304" pitchFamily="18" charset="0"/>
                <a:ea typeface="+mn-ea"/>
                <a:cs typeface="Times New Roman" panose="02020603050405020304" pitchFamily="18" charset="0"/>
              </a:defRPr>
            </a:pPr>
            <a:r>
              <a:rPr lang="en-US" altLang="zh-CN" sz="1800" b="0" i="0" u="none" strike="noStrike" kern="1200" spc="0" baseline="0" dirty="0">
                <a:solidFill>
                  <a:schemeClr val="tx1"/>
                </a:solidFill>
                <a:latin typeface="Times New Roman" panose="02020603050405020304" pitchFamily="18" charset="0"/>
                <a:ea typeface="+mn-ea"/>
                <a:cs typeface="Times New Roman" panose="02020603050405020304" pitchFamily="18" charset="0"/>
              </a:rPr>
              <a:t>Burnt Area of Fort McMurray Forest Area Wildfire  (in hectares)</a:t>
            </a:r>
          </a:p>
        </c:rich>
      </c:tx>
      <c:overlay val="0"/>
      <c:spPr>
        <a:noFill/>
        <a:ln>
          <a:noFill/>
        </a:ln>
        <a:effectLst/>
      </c:spPr>
      <c:txPr>
        <a:bodyPr rot="0" spcFirstLastPara="1" vertOverflow="ellipsis" vert="horz" wrap="square" anchor="ctr" anchorCtr="1"/>
        <a:lstStyle/>
        <a:p>
          <a:pPr>
            <a:defRPr lang="en-US" altLang="zh-CN" sz="1800" b="0" i="0" u="none" strike="noStrike" kern="1200" spc="0" baseline="0" dirty="0">
              <a:solidFill>
                <a:schemeClr val="tx1"/>
              </a:solidFill>
              <a:latin typeface="Times New Roman" panose="02020603050405020304" pitchFamily="18" charset="0"/>
              <a:ea typeface="+mn-ea"/>
              <a:cs typeface="Times New Roman" panose="02020603050405020304" pitchFamily="18" charset="0"/>
            </a:defRPr>
          </a:pPr>
          <a:endParaRPr lang="zh-CN"/>
        </a:p>
      </c:txPr>
    </c:title>
    <c:autoTitleDeleted val="0"/>
    <c:plotArea>
      <c:layout/>
      <c:lineChart>
        <c:grouping val="standard"/>
        <c:varyColors val="0"/>
        <c:ser>
          <c:idx val="0"/>
          <c:order val="0"/>
          <c:tx>
            <c:strRef>
              <c:f>'Fort McMurray'!$C$1</c:f>
              <c:strCache>
                <c:ptCount val="1"/>
                <c:pt idx="0">
                  <c:v>Size (in hectares)</c:v>
                </c:pt>
              </c:strCache>
            </c:strRef>
          </c:tx>
          <c:spPr>
            <a:ln w="28575" cap="rnd">
              <a:solidFill>
                <a:schemeClr val="accent2"/>
              </a:solidFill>
              <a:round/>
            </a:ln>
            <a:effectLst/>
          </c:spPr>
          <c:marker>
            <c:symbol val="none"/>
          </c:marker>
          <c:cat>
            <c:numRef>
              <c:f>'Fort McMurray'!$B$2:$B$7</c:f>
              <c:numCache>
                <c:formatCode>m/d;@</c:formatCode>
                <c:ptCount val="6"/>
                <c:pt idx="0">
                  <c:v>45422</c:v>
                </c:pt>
                <c:pt idx="1">
                  <c:v>45423</c:v>
                </c:pt>
                <c:pt idx="2">
                  <c:v>45424</c:v>
                </c:pt>
                <c:pt idx="3">
                  <c:v>45426</c:v>
                </c:pt>
                <c:pt idx="4">
                  <c:v>45427</c:v>
                </c:pt>
                <c:pt idx="5">
                  <c:v>45428</c:v>
                </c:pt>
              </c:numCache>
            </c:numRef>
          </c:cat>
          <c:val>
            <c:numRef>
              <c:f>'Fort McMurray'!$C$2:$C$7</c:f>
              <c:numCache>
                <c:formatCode>#,##0</c:formatCode>
                <c:ptCount val="6"/>
                <c:pt idx="0">
                  <c:v>1000</c:v>
                </c:pt>
                <c:pt idx="1">
                  <c:v>1992</c:v>
                </c:pt>
                <c:pt idx="2">
                  <c:v>6579</c:v>
                </c:pt>
                <c:pt idx="3">
                  <c:v>11000</c:v>
                </c:pt>
                <c:pt idx="4">
                  <c:v>20940</c:v>
                </c:pt>
                <c:pt idx="5">
                  <c:v>19820</c:v>
                </c:pt>
              </c:numCache>
            </c:numRef>
          </c:val>
          <c:smooth val="0"/>
          <c:extLst>
            <c:ext xmlns:c16="http://schemas.microsoft.com/office/drawing/2014/chart" uri="{C3380CC4-5D6E-409C-BE32-E72D297353CC}">
              <c16:uniqueId val="{00000000-ED3E-42DD-9035-F7EA3EBA117E}"/>
            </c:ext>
          </c:extLst>
        </c:ser>
        <c:dLbls>
          <c:showLegendKey val="0"/>
          <c:showVal val="0"/>
          <c:showCatName val="0"/>
          <c:showSerName val="0"/>
          <c:showPercent val="0"/>
          <c:showBubbleSize val="0"/>
        </c:dLbls>
        <c:smooth val="0"/>
        <c:axId val="392590879"/>
        <c:axId val="698663967"/>
      </c:lineChart>
      <c:dateAx>
        <c:axId val="392590879"/>
        <c:scaling>
          <c:orientation val="minMax"/>
        </c:scaling>
        <c:delete val="0"/>
        <c:axPos val="b"/>
        <c:numFmt formatCode="m/d;@"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zh-CN"/>
          </a:p>
        </c:txPr>
        <c:crossAx val="698663967"/>
        <c:crosses val="autoZero"/>
        <c:auto val="1"/>
        <c:lblOffset val="100"/>
        <c:baseTimeUnit val="days"/>
      </c:dateAx>
      <c:valAx>
        <c:axId val="6986639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zh-CN"/>
          </a:p>
        </c:txPr>
        <c:crossAx val="39259087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dirty="0">
                <a:solidFill>
                  <a:schemeClr val="tx1"/>
                </a:solidFill>
              </a:rPr>
              <a:t>Wildfire Losses Severity Analysis Results (CAD Million)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scatterChart>
        <c:scatterStyle val="lineMarker"/>
        <c:varyColors val="0"/>
        <c:ser>
          <c:idx val="0"/>
          <c:order val="0"/>
          <c:tx>
            <c:strRef>
              <c:f>Sheet2!$B$1</c:f>
              <c:strCache>
                <c:ptCount val="1"/>
                <c:pt idx="0">
                  <c:v>Loss Amount (CAD Million)</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Sheet2!$A$2:$A$8</c:f>
              <c:numCache>
                <c:formatCode>General</c:formatCode>
                <c:ptCount val="7"/>
                <c:pt idx="0">
                  <c:v>2</c:v>
                </c:pt>
                <c:pt idx="1">
                  <c:v>5</c:v>
                </c:pt>
                <c:pt idx="2">
                  <c:v>10</c:v>
                </c:pt>
                <c:pt idx="3">
                  <c:v>20</c:v>
                </c:pt>
                <c:pt idx="4">
                  <c:v>50</c:v>
                </c:pt>
                <c:pt idx="5">
                  <c:v>100</c:v>
                </c:pt>
                <c:pt idx="6">
                  <c:v>200</c:v>
                </c:pt>
              </c:numCache>
            </c:numRef>
          </c:xVal>
          <c:yVal>
            <c:numRef>
              <c:f>Sheet2!$B$2:$B$8</c:f>
              <c:numCache>
                <c:formatCode>_(* #,##0.00_);_(* \(#,##0.00\);_(* "-"??_);_(@_)</c:formatCode>
                <c:ptCount val="7"/>
                <c:pt idx="0">
                  <c:v>179.80293399999999</c:v>
                </c:pt>
                <c:pt idx="1">
                  <c:v>583.68183799999997</c:v>
                </c:pt>
                <c:pt idx="2">
                  <c:v>1080.1479750000001</c:v>
                </c:pt>
                <c:pt idx="3">
                  <c:v>1795.6845800000001</c:v>
                </c:pt>
                <c:pt idx="4">
                  <c:v>3181.851103</c:v>
                </c:pt>
                <c:pt idx="5">
                  <c:v>4659.2319660000003</c:v>
                </c:pt>
                <c:pt idx="6">
                  <c:v>6605.4485690000001</c:v>
                </c:pt>
              </c:numCache>
            </c:numRef>
          </c:yVal>
          <c:smooth val="0"/>
          <c:extLst>
            <c:ext xmlns:c16="http://schemas.microsoft.com/office/drawing/2014/chart" uri="{C3380CC4-5D6E-409C-BE32-E72D297353CC}">
              <c16:uniqueId val="{00000000-78D6-4C32-A9D5-F0DA760DE027}"/>
            </c:ext>
          </c:extLst>
        </c:ser>
        <c:dLbls>
          <c:showLegendKey val="0"/>
          <c:showVal val="0"/>
          <c:showCatName val="0"/>
          <c:showSerName val="0"/>
          <c:showPercent val="0"/>
          <c:showBubbleSize val="0"/>
        </c:dLbls>
        <c:axId val="753788512"/>
        <c:axId val="457240928"/>
      </c:scatterChart>
      <c:valAx>
        <c:axId val="753788512"/>
        <c:scaling>
          <c:orientation val="minMax"/>
          <c:max val="2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ltLang="zh-CN" dirty="0"/>
                  <a:t>Loss Return Period</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zh-CN"/>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457240928"/>
        <c:crosses val="autoZero"/>
        <c:crossBetween val="midCat"/>
      </c:valAx>
      <c:valAx>
        <c:axId val="4572409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ltLang="zh-CN" dirty="0"/>
                  <a:t>Loss Amount (CAD Million)</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zh-CN"/>
            </a:p>
          </c:txPr>
        </c:title>
        <c:numFmt formatCode="_(* #,##0_);_(* \(#,##0\);_(* &quot;-&quot;_);_(@_)"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5378851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5">
  <a:schemeClr val="accent2"/>
</cs:colorStyle>
</file>

<file path=ppt/charts/colors4.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D082A-26DB-40FD-9CC1-50A829614BDA}" type="doc">
      <dgm:prSet loTypeId="urn:microsoft.com/office/officeart/2005/8/layout/hProcess9" loCatId="process" qsTypeId="urn:microsoft.com/office/officeart/2005/8/quickstyle/simple2" qsCatId="simple" csTypeId="urn:microsoft.com/office/officeart/2005/8/colors/accent2_4" csCatId="accent2" phldr="1"/>
      <dgm:spPr/>
    </dgm:pt>
    <dgm:pt modelId="{F64DA2E6-F16A-45E2-94BA-122A6AC60E5D}">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Total Loss</a:t>
          </a:r>
          <a:endParaRPr lang="zh-CN" altLang="en-US" sz="1400" dirty="0">
            <a:solidFill>
              <a:schemeClr val="tx1"/>
            </a:solidFill>
          </a:endParaRPr>
        </a:p>
      </dgm:t>
    </dgm:pt>
    <dgm:pt modelId="{2B870D24-C957-49E8-889C-A704DB7B910B}" type="parTrans" cxnId="{85AFB712-A56F-4A56-B6D2-70234D6BFB66}">
      <dgm:prSet/>
      <dgm:spPr/>
      <dgm:t>
        <a:bodyPr/>
        <a:lstStyle/>
        <a:p>
          <a:endParaRPr lang="zh-CN" altLang="en-US" sz="1400">
            <a:solidFill>
              <a:schemeClr val="tx1"/>
            </a:solidFill>
          </a:endParaRPr>
        </a:p>
      </dgm:t>
    </dgm:pt>
    <dgm:pt modelId="{0C8DFD80-1557-4424-910A-5DCF36CAA034}" type="sibTrans" cxnId="{85AFB712-A56F-4A56-B6D2-70234D6BFB66}">
      <dgm:prSet/>
      <dgm:spPr/>
      <dgm:t>
        <a:bodyPr/>
        <a:lstStyle/>
        <a:p>
          <a:endParaRPr lang="zh-CN" altLang="en-US" sz="1400">
            <a:solidFill>
              <a:schemeClr val="tx1"/>
            </a:solidFill>
          </a:endParaRPr>
        </a:p>
      </dgm:t>
    </dgm:pt>
    <dgm:pt modelId="{F97A4673-2992-4F57-82A8-86D5D1537EF3}">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Premium Trends</a:t>
          </a:r>
          <a:endParaRPr lang="zh-CN" altLang="en-US" sz="1400" dirty="0">
            <a:solidFill>
              <a:schemeClr val="tx1"/>
            </a:solidFill>
            <a:latin typeface="Times New Roman" panose="02020603050405020304" pitchFamily="18" charset="0"/>
            <a:cs typeface="Times New Roman" panose="02020603050405020304" pitchFamily="18" charset="0"/>
          </a:endParaRPr>
        </a:p>
      </dgm:t>
    </dgm:pt>
    <dgm:pt modelId="{908695EC-9490-4D66-9730-D0B083B93DE6}" type="parTrans" cxnId="{F1099511-FD28-4A3E-B0DD-3CB3400F095D}">
      <dgm:prSet/>
      <dgm:spPr/>
      <dgm:t>
        <a:bodyPr/>
        <a:lstStyle/>
        <a:p>
          <a:endParaRPr lang="zh-CN" altLang="en-US" sz="1400">
            <a:solidFill>
              <a:schemeClr val="tx1"/>
            </a:solidFill>
          </a:endParaRPr>
        </a:p>
      </dgm:t>
    </dgm:pt>
    <dgm:pt modelId="{BD900067-1711-4BC3-A274-EA2316898618}" type="sibTrans" cxnId="{F1099511-FD28-4A3E-B0DD-3CB3400F095D}">
      <dgm:prSet/>
      <dgm:spPr/>
      <dgm:t>
        <a:bodyPr/>
        <a:lstStyle/>
        <a:p>
          <a:endParaRPr lang="zh-CN" altLang="en-US" sz="1400">
            <a:solidFill>
              <a:schemeClr val="tx1"/>
            </a:solidFill>
          </a:endParaRPr>
        </a:p>
      </dgm:t>
    </dgm:pt>
    <dgm:pt modelId="{A3A7FB89-6707-4442-8587-EB566CB7286C}">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Market share </a:t>
          </a:r>
        </a:p>
        <a:p>
          <a:r>
            <a:rPr lang="en-US" altLang="zh-CN" sz="1400" dirty="0">
              <a:solidFill>
                <a:schemeClr val="tx1"/>
              </a:solidFill>
              <a:latin typeface="Times New Roman" panose="02020603050405020304" pitchFamily="18" charset="0"/>
              <a:cs typeface="Times New Roman" panose="02020603050405020304" pitchFamily="18" charset="0"/>
            </a:rPr>
            <a:t>(7%-8%)</a:t>
          </a:r>
        </a:p>
      </dgm:t>
    </dgm:pt>
    <dgm:pt modelId="{FAEA4E47-3923-40B2-BBAB-B99177217D03}" type="parTrans" cxnId="{47959091-DBE8-4C1C-B25D-93FD541B30A8}">
      <dgm:prSet/>
      <dgm:spPr/>
      <dgm:t>
        <a:bodyPr/>
        <a:lstStyle/>
        <a:p>
          <a:endParaRPr lang="zh-CN" altLang="en-US" sz="1400">
            <a:solidFill>
              <a:schemeClr val="tx1"/>
            </a:solidFill>
          </a:endParaRPr>
        </a:p>
      </dgm:t>
    </dgm:pt>
    <dgm:pt modelId="{FE90CC4C-66C6-4B8E-8721-0F4E0BD7C248}" type="sibTrans" cxnId="{47959091-DBE8-4C1C-B25D-93FD541B30A8}">
      <dgm:prSet/>
      <dgm:spPr/>
      <dgm:t>
        <a:bodyPr/>
        <a:lstStyle/>
        <a:p>
          <a:endParaRPr lang="zh-CN" altLang="en-US" sz="1400">
            <a:solidFill>
              <a:schemeClr val="tx1"/>
            </a:solidFill>
          </a:endParaRPr>
        </a:p>
      </dgm:t>
    </dgm:pt>
    <dgm:pt modelId="{419B7D07-A1A8-48D9-8CF5-79AE2103D70E}">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Proportional Treaty and Facultative Reinsurance(0%)</a:t>
          </a:r>
          <a:endParaRPr lang="zh-CN" altLang="en-US" sz="1400" dirty="0">
            <a:solidFill>
              <a:schemeClr val="tx1"/>
            </a:solidFill>
            <a:latin typeface="Times New Roman" panose="02020603050405020304" pitchFamily="18" charset="0"/>
            <a:cs typeface="Times New Roman" panose="02020603050405020304" pitchFamily="18" charset="0"/>
          </a:endParaRPr>
        </a:p>
      </dgm:t>
    </dgm:pt>
    <dgm:pt modelId="{258B451D-69D0-41D5-B5AB-C2430C9302A4}" type="parTrans" cxnId="{02EF1BA9-318A-41CE-A6FF-9091C62E96D7}">
      <dgm:prSet/>
      <dgm:spPr/>
      <dgm:t>
        <a:bodyPr/>
        <a:lstStyle/>
        <a:p>
          <a:endParaRPr lang="zh-CN" altLang="en-US" sz="1400">
            <a:solidFill>
              <a:schemeClr val="tx1"/>
            </a:solidFill>
          </a:endParaRPr>
        </a:p>
      </dgm:t>
    </dgm:pt>
    <dgm:pt modelId="{DAD278E7-71E1-490E-8B18-F085E9AA4265}" type="sibTrans" cxnId="{02EF1BA9-318A-41CE-A6FF-9091C62E96D7}">
      <dgm:prSet/>
      <dgm:spPr/>
      <dgm:t>
        <a:bodyPr/>
        <a:lstStyle/>
        <a:p>
          <a:endParaRPr lang="zh-CN" altLang="en-US" sz="1400">
            <a:solidFill>
              <a:schemeClr val="tx1"/>
            </a:solidFill>
          </a:endParaRPr>
        </a:p>
      </dgm:t>
    </dgm:pt>
    <dgm:pt modelId="{9DEA3BB2-6227-4A07-9D5A-451F92597723}">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Brokerage and other expenses </a:t>
          </a:r>
          <a:endParaRPr lang="zh-CN" altLang="en-US" sz="1400" dirty="0">
            <a:solidFill>
              <a:schemeClr val="tx1"/>
            </a:solidFill>
            <a:latin typeface="Times New Roman" panose="02020603050405020304" pitchFamily="18" charset="0"/>
            <a:cs typeface="Times New Roman" panose="02020603050405020304" pitchFamily="18" charset="0"/>
          </a:endParaRPr>
        </a:p>
      </dgm:t>
    </dgm:pt>
    <dgm:pt modelId="{360C5B76-94A3-4B8E-9926-BF1ECC6F41AB}" type="parTrans" cxnId="{4CA49E1E-B740-4BCE-9BC9-4384168D8D28}">
      <dgm:prSet/>
      <dgm:spPr/>
      <dgm:t>
        <a:bodyPr/>
        <a:lstStyle/>
        <a:p>
          <a:endParaRPr lang="zh-CN" altLang="en-US" sz="1400">
            <a:solidFill>
              <a:schemeClr val="tx1"/>
            </a:solidFill>
          </a:endParaRPr>
        </a:p>
      </dgm:t>
    </dgm:pt>
    <dgm:pt modelId="{B57797BD-95F0-4DF2-A61E-4E29A3ECA2E4}" type="sibTrans" cxnId="{4CA49E1E-B740-4BCE-9BC9-4384168D8D28}">
      <dgm:prSet/>
      <dgm:spPr/>
      <dgm:t>
        <a:bodyPr/>
        <a:lstStyle/>
        <a:p>
          <a:endParaRPr lang="zh-CN" altLang="en-US" sz="1400">
            <a:solidFill>
              <a:schemeClr val="tx1"/>
            </a:solidFill>
          </a:endParaRPr>
        </a:p>
      </dgm:t>
    </dgm:pt>
    <dgm:pt modelId="{C528F8D0-F125-4649-BF85-558500B97E5B}">
      <dgm:prSet phldrT="[Text]" custT="1"/>
      <dgm:spPr/>
      <dgm:t>
        <a:bodyPr/>
        <a:lstStyle/>
        <a:p>
          <a:r>
            <a:rPr lang="en-US" altLang="zh-CN" sz="1400" dirty="0">
              <a:solidFill>
                <a:schemeClr val="tx1"/>
              </a:solidFill>
              <a:latin typeface="Times New Roman" panose="02020603050405020304" pitchFamily="18" charset="0"/>
              <a:cs typeface="Times New Roman" panose="02020603050405020304" pitchFamily="18" charset="0"/>
            </a:rPr>
            <a:t>Burning Cost Price</a:t>
          </a:r>
          <a:endParaRPr lang="zh-CN" altLang="en-US" sz="1400" dirty="0">
            <a:solidFill>
              <a:schemeClr val="tx1"/>
            </a:solidFill>
            <a:latin typeface="Times New Roman" panose="02020603050405020304" pitchFamily="18" charset="0"/>
            <a:cs typeface="Times New Roman" panose="02020603050405020304" pitchFamily="18" charset="0"/>
          </a:endParaRPr>
        </a:p>
      </dgm:t>
    </dgm:pt>
    <dgm:pt modelId="{049343EC-E499-464C-B5AC-E3744F05D3B9}" type="parTrans" cxnId="{10201F03-277F-4BD4-AF94-F29BFF3BECE5}">
      <dgm:prSet/>
      <dgm:spPr/>
      <dgm:t>
        <a:bodyPr/>
        <a:lstStyle/>
        <a:p>
          <a:endParaRPr lang="zh-CN" altLang="en-US" sz="1400">
            <a:solidFill>
              <a:schemeClr val="tx1"/>
            </a:solidFill>
          </a:endParaRPr>
        </a:p>
      </dgm:t>
    </dgm:pt>
    <dgm:pt modelId="{EE17AF61-32CB-4CDE-8DF4-4FD30EF86ED9}" type="sibTrans" cxnId="{10201F03-277F-4BD4-AF94-F29BFF3BECE5}">
      <dgm:prSet/>
      <dgm:spPr/>
      <dgm:t>
        <a:bodyPr/>
        <a:lstStyle/>
        <a:p>
          <a:endParaRPr lang="zh-CN" altLang="en-US" sz="1400">
            <a:solidFill>
              <a:schemeClr val="tx1"/>
            </a:solidFill>
          </a:endParaRPr>
        </a:p>
      </dgm:t>
    </dgm:pt>
    <dgm:pt modelId="{727F4A0B-D98F-4C52-BAE2-43460FE9652C}">
      <dgm:prSet phldrT="[Text]" custT="1"/>
      <dgm:spPr/>
      <dgm:t>
        <a:bodyPr/>
        <a:lstStyle/>
        <a:p>
          <a:r>
            <a:rPr lang="en-US" altLang="zh-CN" sz="1400">
              <a:solidFill>
                <a:schemeClr val="tx1"/>
              </a:solidFill>
              <a:latin typeface="Times New Roman" panose="02020603050405020304" pitchFamily="18" charset="0"/>
              <a:cs typeface="Times New Roman" panose="02020603050405020304" pitchFamily="18" charset="0"/>
            </a:rPr>
            <a:t>Inflation</a:t>
          </a:r>
        </a:p>
        <a:p>
          <a:r>
            <a:rPr lang="en-US" altLang="zh-CN" sz="1400">
              <a:solidFill>
                <a:schemeClr val="tx1"/>
              </a:solidFill>
              <a:latin typeface="Times New Roman" panose="02020603050405020304" pitchFamily="18" charset="0"/>
              <a:cs typeface="Times New Roman" panose="02020603050405020304" pitchFamily="18" charset="0"/>
            </a:rPr>
            <a:t> (in 2023 CAD)</a:t>
          </a:r>
          <a:endParaRPr lang="zh-CN" altLang="en-US" sz="1400" dirty="0">
            <a:solidFill>
              <a:schemeClr val="tx1"/>
            </a:solidFill>
          </a:endParaRPr>
        </a:p>
      </dgm:t>
    </dgm:pt>
    <dgm:pt modelId="{2E5EC8CA-5EDC-4392-BC80-EBFAF8226F78}" type="parTrans" cxnId="{A5FD082B-8918-470D-8A0F-27D07CFFBEB0}">
      <dgm:prSet/>
      <dgm:spPr/>
      <dgm:t>
        <a:bodyPr/>
        <a:lstStyle/>
        <a:p>
          <a:endParaRPr lang="zh-CN" altLang="en-US" sz="1400"/>
        </a:p>
      </dgm:t>
    </dgm:pt>
    <dgm:pt modelId="{A4FBA071-B5D2-428C-9580-2BCA0A416240}" type="sibTrans" cxnId="{A5FD082B-8918-470D-8A0F-27D07CFFBEB0}">
      <dgm:prSet/>
      <dgm:spPr/>
      <dgm:t>
        <a:bodyPr/>
        <a:lstStyle/>
        <a:p>
          <a:endParaRPr lang="zh-CN" altLang="en-US" sz="1400"/>
        </a:p>
      </dgm:t>
    </dgm:pt>
    <dgm:pt modelId="{8A6E90F5-6610-4AEA-B25A-CF2581CFD6D6}" type="pres">
      <dgm:prSet presAssocID="{AC9D082A-26DB-40FD-9CC1-50A829614BDA}" presName="CompostProcess" presStyleCnt="0">
        <dgm:presLayoutVars>
          <dgm:dir/>
          <dgm:resizeHandles val="exact"/>
        </dgm:presLayoutVars>
      </dgm:prSet>
      <dgm:spPr/>
    </dgm:pt>
    <dgm:pt modelId="{BF18F7BA-243B-496A-88D9-9F657D155559}" type="pres">
      <dgm:prSet presAssocID="{AC9D082A-26DB-40FD-9CC1-50A829614BDA}" presName="arrow" presStyleLbl="bgShp" presStyleIdx="0" presStyleCnt="1" custScaleX="116969"/>
      <dgm:spPr/>
    </dgm:pt>
    <dgm:pt modelId="{7B6C5C70-ABA4-4A3F-9855-FF0A2744EA47}" type="pres">
      <dgm:prSet presAssocID="{AC9D082A-26DB-40FD-9CC1-50A829614BDA}" presName="linearProcess" presStyleCnt="0"/>
      <dgm:spPr/>
    </dgm:pt>
    <dgm:pt modelId="{78D800D6-6CB1-4575-B13F-CC422C8EB441}" type="pres">
      <dgm:prSet presAssocID="{F64DA2E6-F16A-45E2-94BA-122A6AC60E5D}" presName="textNode" presStyleLbl="node1" presStyleIdx="0" presStyleCnt="7">
        <dgm:presLayoutVars>
          <dgm:bulletEnabled val="1"/>
        </dgm:presLayoutVars>
      </dgm:prSet>
      <dgm:spPr/>
    </dgm:pt>
    <dgm:pt modelId="{BEE904FD-167E-4E8C-8296-3A07346427AB}" type="pres">
      <dgm:prSet presAssocID="{0C8DFD80-1557-4424-910A-5DCF36CAA034}" presName="sibTrans" presStyleCnt="0"/>
      <dgm:spPr/>
    </dgm:pt>
    <dgm:pt modelId="{C754899B-04EC-4C63-A61A-F8BB110FE66B}" type="pres">
      <dgm:prSet presAssocID="{727F4A0B-D98F-4C52-BAE2-43460FE9652C}" presName="textNode" presStyleLbl="node1" presStyleIdx="1" presStyleCnt="7">
        <dgm:presLayoutVars>
          <dgm:bulletEnabled val="1"/>
        </dgm:presLayoutVars>
      </dgm:prSet>
      <dgm:spPr/>
    </dgm:pt>
    <dgm:pt modelId="{6F1DD30B-1B34-4EEA-AE72-D516DFF6A76C}" type="pres">
      <dgm:prSet presAssocID="{A4FBA071-B5D2-428C-9580-2BCA0A416240}" presName="sibTrans" presStyleCnt="0"/>
      <dgm:spPr/>
    </dgm:pt>
    <dgm:pt modelId="{333C2BF4-A8D9-499D-96B6-FFBAF41568EB}" type="pres">
      <dgm:prSet presAssocID="{F97A4673-2992-4F57-82A8-86D5D1537EF3}" presName="textNode" presStyleLbl="node1" presStyleIdx="2" presStyleCnt="7">
        <dgm:presLayoutVars>
          <dgm:bulletEnabled val="1"/>
        </dgm:presLayoutVars>
      </dgm:prSet>
      <dgm:spPr/>
    </dgm:pt>
    <dgm:pt modelId="{7BA84850-35E7-469D-9DA7-AB80ECE75F5D}" type="pres">
      <dgm:prSet presAssocID="{BD900067-1711-4BC3-A274-EA2316898618}" presName="sibTrans" presStyleCnt="0"/>
      <dgm:spPr/>
    </dgm:pt>
    <dgm:pt modelId="{507DE7E2-8D60-407E-95B5-BAE7AA4AB6C6}" type="pres">
      <dgm:prSet presAssocID="{A3A7FB89-6707-4442-8587-EB566CB7286C}" presName="textNode" presStyleLbl="node1" presStyleIdx="3" presStyleCnt="7">
        <dgm:presLayoutVars>
          <dgm:bulletEnabled val="1"/>
        </dgm:presLayoutVars>
      </dgm:prSet>
      <dgm:spPr/>
    </dgm:pt>
    <dgm:pt modelId="{DB424B94-E0EE-4198-BFB0-91B32175281C}" type="pres">
      <dgm:prSet presAssocID="{FE90CC4C-66C6-4B8E-8721-0F4E0BD7C248}" presName="sibTrans" presStyleCnt="0"/>
      <dgm:spPr/>
    </dgm:pt>
    <dgm:pt modelId="{14CE27E9-74CD-45D2-8956-80186F383EA0}" type="pres">
      <dgm:prSet presAssocID="{419B7D07-A1A8-48D9-8CF5-79AE2103D70E}" presName="textNode" presStyleLbl="node1" presStyleIdx="4" presStyleCnt="7">
        <dgm:presLayoutVars>
          <dgm:bulletEnabled val="1"/>
        </dgm:presLayoutVars>
      </dgm:prSet>
      <dgm:spPr/>
    </dgm:pt>
    <dgm:pt modelId="{BDC54708-6356-4A45-90E9-6EE24347E0BD}" type="pres">
      <dgm:prSet presAssocID="{DAD278E7-71E1-490E-8B18-F085E9AA4265}" presName="sibTrans" presStyleCnt="0"/>
      <dgm:spPr/>
    </dgm:pt>
    <dgm:pt modelId="{4D87AF0D-EEC4-4450-88CF-06BCC7125D2E}" type="pres">
      <dgm:prSet presAssocID="{9DEA3BB2-6227-4A07-9D5A-451F92597723}" presName="textNode" presStyleLbl="node1" presStyleIdx="5" presStyleCnt="7">
        <dgm:presLayoutVars>
          <dgm:bulletEnabled val="1"/>
        </dgm:presLayoutVars>
      </dgm:prSet>
      <dgm:spPr/>
    </dgm:pt>
    <dgm:pt modelId="{5146FEF3-B515-4B84-A7FD-0B2D98DBD192}" type="pres">
      <dgm:prSet presAssocID="{B57797BD-95F0-4DF2-A61E-4E29A3ECA2E4}" presName="sibTrans" presStyleCnt="0"/>
      <dgm:spPr/>
    </dgm:pt>
    <dgm:pt modelId="{D0DE283A-7D46-4438-B843-DD265F45BD5B}" type="pres">
      <dgm:prSet presAssocID="{C528F8D0-F125-4649-BF85-558500B97E5B}" presName="textNode" presStyleLbl="node1" presStyleIdx="6" presStyleCnt="7">
        <dgm:presLayoutVars>
          <dgm:bulletEnabled val="1"/>
        </dgm:presLayoutVars>
      </dgm:prSet>
      <dgm:spPr/>
    </dgm:pt>
  </dgm:ptLst>
  <dgm:cxnLst>
    <dgm:cxn modelId="{10201F03-277F-4BD4-AF94-F29BFF3BECE5}" srcId="{AC9D082A-26DB-40FD-9CC1-50A829614BDA}" destId="{C528F8D0-F125-4649-BF85-558500B97E5B}" srcOrd="6" destOrd="0" parTransId="{049343EC-E499-464C-B5AC-E3744F05D3B9}" sibTransId="{EE17AF61-32CB-4CDE-8DF4-4FD30EF86ED9}"/>
    <dgm:cxn modelId="{F1099511-FD28-4A3E-B0DD-3CB3400F095D}" srcId="{AC9D082A-26DB-40FD-9CC1-50A829614BDA}" destId="{F97A4673-2992-4F57-82A8-86D5D1537EF3}" srcOrd="2" destOrd="0" parTransId="{908695EC-9490-4D66-9730-D0B083B93DE6}" sibTransId="{BD900067-1711-4BC3-A274-EA2316898618}"/>
    <dgm:cxn modelId="{8DA3D111-E5EF-41A0-9019-146FF3D1B05D}" type="presOf" srcId="{C528F8D0-F125-4649-BF85-558500B97E5B}" destId="{D0DE283A-7D46-4438-B843-DD265F45BD5B}" srcOrd="0" destOrd="0" presId="urn:microsoft.com/office/officeart/2005/8/layout/hProcess9"/>
    <dgm:cxn modelId="{85AFB712-A56F-4A56-B6D2-70234D6BFB66}" srcId="{AC9D082A-26DB-40FD-9CC1-50A829614BDA}" destId="{F64DA2E6-F16A-45E2-94BA-122A6AC60E5D}" srcOrd="0" destOrd="0" parTransId="{2B870D24-C957-49E8-889C-A704DB7B910B}" sibTransId="{0C8DFD80-1557-4424-910A-5DCF36CAA034}"/>
    <dgm:cxn modelId="{D80D9814-CD04-42F9-9B8B-57A070365713}" type="presOf" srcId="{F64DA2E6-F16A-45E2-94BA-122A6AC60E5D}" destId="{78D800D6-6CB1-4575-B13F-CC422C8EB441}" srcOrd="0" destOrd="0" presId="urn:microsoft.com/office/officeart/2005/8/layout/hProcess9"/>
    <dgm:cxn modelId="{4CA49E1E-B740-4BCE-9BC9-4384168D8D28}" srcId="{AC9D082A-26DB-40FD-9CC1-50A829614BDA}" destId="{9DEA3BB2-6227-4A07-9D5A-451F92597723}" srcOrd="5" destOrd="0" parTransId="{360C5B76-94A3-4B8E-9926-BF1ECC6F41AB}" sibTransId="{B57797BD-95F0-4DF2-A61E-4E29A3ECA2E4}"/>
    <dgm:cxn modelId="{D6457920-83D3-4C47-84FD-D4F2E465E15E}" type="presOf" srcId="{A3A7FB89-6707-4442-8587-EB566CB7286C}" destId="{507DE7E2-8D60-407E-95B5-BAE7AA4AB6C6}" srcOrd="0" destOrd="0" presId="urn:microsoft.com/office/officeart/2005/8/layout/hProcess9"/>
    <dgm:cxn modelId="{A5FD082B-8918-470D-8A0F-27D07CFFBEB0}" srcId="{AC9D082A-26DB-40FD-9CC1-50A829614BDA}" destId="{727F4A0B-D98F-4C52-BAE2-43460FE9652C}" srcOrd="1" destOrd="0" parTransId="{2E5EC8CA-5EDC-4392-BC80-EBFAF8226F78}" sibTransId="{A4FBA071-B5D2-428C-9580-2BCA0A416240}"/>
    <dgm:cxn modelId="{8A059D62-8C4A-4E10-B56D-40F241823462}" type="presOf" srcId="{AC9D082A-26DB-40FD-9CC1-50A829614BDA}" destId="{8A6E90F5-6610-4AEA-B25A-CF2581CFD6D6}" srcOrd="0" destOrd="0" presId="urn:microsoft.com/office/officeart/2005/8/layout/hProcess9"/>
    <dgm:cxn modelId="{D26A0185-5D4C-410A-A6A4-4117D149A1B2}" type="presOf" srcId="{727F4A0B-D98F-4C52-BAE2-43460FE9652C}" destId="{C754899B-04EC-4C63-A61A-F8BB110FE66B}" srcOrd="0" destOrd="0" presId="urn:microsoft.com/office/officeart/2005/8/layout/hProcess9"/>
    <dgm:cxn modelId="{47959091-DBE8-4C1C-B25D-93FD541B30A8}" srcId="{AC9D082A-26DB-40FD-9CC1-50A829614BDA}" destId="{A3A7FB89-6707-4442-8587-EB566CB7286C}" srcOrd="3" destOrd="0" parTransId="{FAEA4E47-3923-40B2-BBAB-B99177217D03}" sibTransId="{FE90CC4C-66C6-4B8E-8721-0F4E0BD7C248}"/>
    <dgm:cxn modelId="{8D897593-C44F-4E93-A25F-D664BE872E27}" type="presOf" srcId="{9DEA3BB2-6227-4A07-9D5A-451F92597723}" destId="{4D87AF0D-EEC4-4450-88CF-06BCC7125D2E}" srcOrd="0" destOrd="0" presId="urn:microsoft.com/office/officeart/2005/8/layout/hProcess9"/>
    <dgm:cxn modelId="{02EF1BA9-318A-41CE-A6FF-9091C62E96D7}" srcId="{AC9D082A-26DB-40FD-9CC1-50A829614BDA}" destId="{419B7D07-A1A8-48D9-8CF5-79AE2103D70E}" srcOrd="4" destOrd="0" parTransId="{258B451D-69D0-41D5-B5AB-C2430C9302A4}" sibTransId="{DAD278E7-71E1-490E-8B18-F085E9AA4265}"/>
    <dgm:cxn modelId="{DD20A2AC-14A6-412D-A653-7056804739CF}" type="presOf" srcId="{F97A4673-2992-4F57-82A8-86D5D1537EF3}" destId="{333C2BF4-A8D9-499D-96B6-FFBAF41568EB}" srcOrd="0" destOrd="0" presId="urn:microsoft.com/office/officeart/2005/8/layout/hProcess9"/>
    <dgm:cxn modelId="{D8E58FCC-1499-4FDB-BF48-039539A6A0BF}" type="presOf" srcId="{419B7D07-A1A8-48D9-8CF5-79AE2103D70E}" destId="{14CE27E9-74CD-45D2-8956-80186F383EA0}" srcOrd="0" destOrd="0" presId="urn:microsoft.com/office/officeart/2005/8/layout/hProcess9"/>
    <dgm:cxn modelId="{AAD686D5-96D2-4E4D-9D9F-3C080C37E3A3}" type="presParOf" srcId="{8A6E90F5-6610-4AEA-B25A-CF2581CFD6D6}" destId="{BF18F7BA-243B-496A-88D9-9F657D155559}" srcOrd="0" destOrd="0" presId="urn:microsoft.com/office/officeart/2005/8/layout/hProcess9"/>
    <dgm:cxn modelId="{35FBAA3D-D75C-41B5-B32C-80F111AF6660}" type="presParOf" srcId="{8A6E90F5-6610-4AEA-B25A-CF2581CFD6D6}" destId="{7B6C5C70-ABA4-4A3F-9855-FF0A2744EA47}" srcOrd="1" destOrd="0" presId="urn:microsoft.com/office/officeart/2005/8/layout/hProcess9"/>
    <dgm:cxn modelId="{1C6A7357-48FE-4DB9-946A-6AAA319CF2C2}" type="presParOf" srcId="{7B6C5C70-ABA4-4A3F-9855-FF0A2744EA47}" destId="{78D800D6-6CB1-4575-B13F-CC422C8EB441}" srcOrd="0" destOrd="0" presId="urn:microsoft.com/office/officeart/2005/8/layout/hProcess9"/>
    <dgm:cxn modelId="{6B86E4FE-380B-4CD3-8345-F2DBA0BFCA69}" type="presParOf" srcId="{7B6C5C70-ABA4-4A3F-9855-FF0A2744EA47}" destId="{BEE904FD-167E-4E8C-8296-3A07346427AB}" srcOrd="1" destOrd="0" presId="urn:microsoft.com/office/officeart/2005/8/layout/hProcess9"/>
    <dgm:cxn modelId="{34DEB83F-2C43-4D8C-B3B6-0B5588AEC8DF}" type="presParOf" srcId="{7B6C5C70-ABA4-4A3F-9855-FF0A2744EA47}" destId="{C754899B-04EC-4C63-A61A-F8BB110FE66B}" srcOrd="2" destOrd="0" presId="urn:microsoft.com/office/officeart/2005/8/layout/hProcess9"/>
    <dgm:cxn modelId="{1BC737F5-F942-4BAF-86ED-D5FAFD8775B8}" type="presParOf" srcId="{7B6C5C70-ABA4-4A3F-9855-FF0A2744EA47}" destId="{6F1DD30B-1B34-4EEA-AE72-D516DFF6A76C}" srcOrd="3" destOrd="0" presId="urn:microsoft.com/office/officeart/2005/8/layout/hProcess9"/>
    <dgm:cxn modelId="{2FA461CC-55EE-4400-8DDC-0EAE2C8C51DF}" type="presParOf" srcId="{7B6C5C70-ABA4-4A3F-9855-FF0A2744EA47}" destId="{333C2BF4-A8D9-499D-96B6-FFBAF41568EB}" srcOrd="4" destOrd="0" presId="urn:microsoft.com/office/officeart/2005/8/layout/hProcess9"/>
    <dgm:cxn modelId="{9A2C7C3F-BA95-4F95-A986-0553CCBEE217}" type="presParOf" srcId="{7B6C5C70-ABA4-4A3F-9855-FF0A2744EA47}" destId="{7BA84850-35E7-469D-9DA7-AB80ECE75F5D}" srcOrd="5" destOrd="0" presId="urn:microsoft.com/office/officeart/2005/8/layout/hProcess9"/>
    <dgm:cxn modelId="{2BD96AFB-4233-4C1C-B283-00C539920777}" type="presParOf" srcId="{7B6C5C70-ABA4-4A3F-9855-FF0A2744EA47}" destId="{507DE7E2-8D60-407E-95B5-BAE7AA4AB6C6}" srcOrd="6" destOrd="0" presId="urn:microsoft.com/office/officeart/2005/8/layout/hProcess9"/>
    <dgm:cxn modelId="{54A797CC-039F-4B72-9BE7-2B37AC5E35BF}" type="presParOf" srcId="{7B6C5C70-ABA4-4A3F-9855-FF0A2744EA47}" destId="{DB424B94-E0EE-4198-BFB0-91B32175281C}" srcOrd="7" destOrd="0" presId="urn:microsoft.com/office/officeart/2005/8/layout/hProcess9"/>
    <dgm:cxn modelId="{9AD2BE0B-0DF7-44D4-9AEE-C600BBF697B8}" type="presParOf" srcId="{7B6C5C70-ABA4-4A3F-9855-FF0A2744EA47}" destId="{14CE27E9-74CD-45D2-8956-80186F383EA0}" srcOrd="8" destOrd="0" presId="urn:microsoft.com/office/officeart/2005/8/layout/hProcess9"/>
    <dgm:cxn modelId="{79AF095A-9735-4F8F-BA5D-962E7230F2B7}" type="presParOf" srcId="{7B6C5C70-ABA4-4A3F-9855-FF0A2744EA47}" destId="{BDC54708-6356-4A45-90E9-6EE24347E0BD}" srcOrd="9" destOrd="0" presId="urn:microsoft.com/office/officeart/2005/8/layout/hProcess9"/>
    <dgm:cxn modelId="{EE5B1705-B1A6-4E85-AF12-FED5628B5FD7}" type="presParOf" srcId="{7B6C5C70-ABA4-4A3F-9855-FF0A2744EA47}" destId="{4D87AF0D-EEC4-4450-88CF-06BCC7125D2E}" srcOrd="10" destOrd="0" presId="urn:microsoft.com/office/officeart/2005/8/layout/hProcess9"/>
    <dgm:cxn modelId="{39C38158-66F5-44FF-ACC9-8C3B9D2290F0}" type="presParOf" srcId="{7B6C5C70-ABA4-4A3F-9855-FF0A2744EA47}" destId="{5146FEF3-B515-4B84-A7FD-0B2D98DBD192}" srcOrd="11" destOrd="0" presId="urn:microsoft.com/office/officeart/2005/8/layout/hProcess9"/>
    <dgm:cxn modelId="{30CC2D36-86B1-4BE3-845C-F56FA852EAD5}" type="presParOf" srcId="{7B6C5C70-ABA4-4A3F-9855-FF0A2744EA47}" destId="{D0DE283A-7D46-4438-B843-DD265F45BD5B}"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CB6B8C-FCEC-4B61-B53C-EC6869C65F86}" type="doc">
      <dgm:prSet loTypeId="urn:microsoft.com/office/officeart/2005/8/layout/hProcess6" loCatId="process" qsTypeId="urn:microsoft.com/office/officeart/2005/8/quickstyle/simple1" qsCatId="simple" csTypeId="urn:microsoft.com/office/officeart/2005/8/colors/colorful1" csCatId="colorful" phldr="1"/>
      <dgm:spPr/>
      <dgm:t>
        <a:bodyPr/>
        <a:lstStyle/>
        <a:p>
          <a:endParaRPr lang="zh-CN" altLang="en-US"/>
        </a:p>
      </dgm:t>
    </dgm:pt>
    <dgm:pt modelId="{982E22C0-7B87-45F2-8B2B-B5372C06140D}">
      <dgm:prSet phldrT="[Text]"/>
      <dgm:spPr/>
      <dgm:t>
        <a:bodyPr/>
        <a:lstStyle/>
        <a:p>
          <a:r>
            <a:rPr lang="en-US" altLang="zh-CN" dirty="0"/>
            <a:t>Wildfire Smoke</a:t>
          </a:r>
          <a:endParaRPr lang="zh-CN" altLang="en-US" dirty="0"/>
        </a:p>
      </dgm:t>
    </dgm:pt>
    <dgm:pt modelId="{33BB6332-B295-484E-8239-EE46E07C4107}" type="parTrans" cxnId="{CA198394-F209-4DCD-BD20-660EC6568CF3}">
      <dgm:prSet/>
      <dgm:spPr/>
      <dgm:t>
        <a:bodyPr/>
        <a:lstStyle/>
        <a:p>
          <a:endParaRPr lang="zh-CN" altLang="en-US"/>
        </a:p>
      </dgm:t>
    </dgm:pt>
    <dgm:pt modelId="{FEE65A7E-725E-45BE-93DC-2FE9AAA464CB}" type="sibTrans" cxnId="{CA198394-F209-4DCD-BD20-660EC6568CF3}">
      <dgm:prSet/>
      <dgm:spPr/>
      <dgm:t>
        <a:bodyPr/>
        <a:lstStyle/>
        <a:p>
          <a:endParaRPr lang="zh-CN" altLang="en-US"/>
        </a:p>
      </dgm:t>
    </dgm:pt>
    <dgm:pt modelId="{8580C151-6BB2-430F-9E99-DAE7A787EAEF}">
      <dgm:prSet phldrT="[Text]" custT="1"/>
      <dgm:spPr/>
      <dgm:t>
        <a:bodyPr/>
        <a:lstStyle/>
        <a:p>
          <a:r>
            <a:rPr lang="en-US" altLang="zh-CN" sz="1500" dirty="0"/>
            <a:t>O₃</a:t>
          </a:r>
          <a:endParaRPr lang="zh-CN" altLang="en-US" sz="1500" dirty="0"/>
        </a:p>
      </dgm:t>
    </dgm:pt>
    <dgm:pt modelId="{D1B62D72-AA6F-410F-95A5-84878273BD3C}" type="parTrans" cxnId="{7396F92E-3A06-4126-B8DF-6B8F50FC0BE7}">
      <dgm:prSet/>
      <dgm:spPr/>
      <dgm:t>
        <a:bodyPr/>
        <a:lstStyle/>
        <a:p>
          <a:endParaRPr lang="zh-CN" altLang="en-US"/>
        </a:p>
      </dgm:t>
    </dgm:pt>
    <dgm:pt modelId="{41D16347-CD50-404A-AD04-4B5C26683439}" type="sibTrans" cxnId="{7396F92E-3A06-4126-B8DF-6B8F50FC0BE7}">
      <dgm:prSet/>
      <dgm:spPr/>
      <dgm:t>
        <a:bodyPr/>
        <a:lstStyle/>
        <a:p>
          <a:endParaRPr lang="zh-CN" altLang="en-US"/>
        </a:p>
      </dgm:t>
    </dgm:pt>
    <dgm:pt modelId="{868A0A5C-4770-4F7B-9042-679882EDA87B}">
      <dgm:prSet phldrT="[Text]" custT="1"/>
      <dgm:spPr/>
      <dgm:t>
        <a:bodyPr/>
        <a:lstStyle/>
        <a:p>
          <a:r>
            <a:rPr lang="en-US" altLang="zh-CN" sz="1500" dirty="0"/>
            <a:t>SO₂</a:t>
          </a:r>
          <a:endParaRPr lang="zh-CN" altLang="en-US" sz="1500" dirty="0"/>
        </a:p>
      </dgm:t>
    </dgm:pt>
    <dgm:pt modelId="{83174226-7E40-40B0-8634-C7713B490450}" type="parTrans" cxnId="{9CAA61B0-BFA1-43B8-A05B-DBDF7D5489A2}">
      <dgm:prSet/>
      <dgm:spPr/>
      <dgm:t>
        <a:bodyPr/>
        <a:lstStyle/>
        <a:p>
          <a:endParaRPr lang="zh-CN" altLang="en-US"/>
        </a:p>
      </dgm:t>
    </dgm:pt>
    <dgm:pt modelId="{69E916CF-2DC9-483C-94C3-A72A5EDE3FD5}" type="sibTrans" cxnId="{9CAA61B0-BFA1-43B8-A05B-DBDF7D5489A2}">
      <dgm:prSet/>
      <dgm:spPr/>
      <dgm:t>
        <a:bodyPr/>
        <a:lstStyle/>
        <a:p>
          <a:endParaRPr lang="zh-CN" altLang="en-US"/>
        </a:p>
      </dgm:t>
    </dgm:pt>
    <dgm:pt modelId="{406FD37C-85ED-45AB-AD47-32F123777D43}">
      <dgm:prSet phldrT="[Text]"/>
      <dgm:spPr/>
      <dgm:t>
        <a:bodyPr/>
        <a:lstStyle/>
        <a:p>
          <a:r>
            <a:rPr lang="en-US" altLang="zh-CN" dirty="0"/>
            <a:t>Air Quality</a:t>
          </a:r>
          <a:endParaRPr lang="zh-CN" altLang="en-US" dirty="0"/>
        </a:p>
      </dgm:t>
    </dgm:pt>
    <dgm:pt modelId="{14D12D75-DD46-4DFC-A878-4805AC9C8D8B}" type="parTrans" cxnId="{2E8BFF54-7B94-40C8-950E-A04151418550}">
      <dgm:prSet/>
      <dgm:spPr/>
      <dgm:t>
        <a:bodyPr/>
        <a:lstStyle/>
        <a:p>
          <a:endParaRPr lang="zh-CN" altLang="en-US"/>
        </a:p>
      </dgm:t>
    </dgm:pt>
    <dgm:pt modelId="{85FBB599-E6A3-4A56-A21B-FA767C1265A7}" type="sibTrans" cxnId="{2E8BFF54-7B94-40C8-950E-A04151418550}">
      <dgm:prSet/>
      <dgm:spPr/>
      <dgm:t>
        <a:bodyPr/>
        <a:lstStyle/>
        <a:p>
          <a:endParaRPr lang="zh-CN" altLang="en-US"/>
        </a:p>
      </dgm:t>
    </dgm:pt>
    <dgm:pt modelId="{09E71F4F-0A0A-4EBE-892D-DA26D260EAB7}">
      <dgm:prSet phldrT="[Text]" custT="1"/>
      <dgm:spPr/>
      <dgm:t>
        <a:bodyPr/>
        <a:lstStyle/>
        <a:p>
          <a:endParaRPr lang="zh-CN" altLang="en-US" sz="1500" dirty="0"/>
        </a:p>
      </dgm:t>
    </dgm:pt>
    <dgm:pt modelId="{C41A5C7D-79AC-4A9D-A056-639305B55A85}" type="parTrans" cxnId="{CA042039-77FC-4068-8A3C-B366E547C791}">
      <dgm:prSet/>
      <dgm:spPr/>
      <dgm:t>
        <a:bodyPr/>
        <a:lstStyle/>
        <a:p>
          <a:endParaRPr lang="zh-CN" altLang="en-US"/>
        </a:p>
      </dgm:t>
    </dgm:pt>
    <dgm:pt modelId="{0D5B26AC-17CF-46C3-98DE-2ED06FC8D8F5}" type="sibTrans" cxnId="{CA042039-77FC-4068-8A3C-B366E547C791}">
      <dgm:prSet/>
      <dgm:spPr/>
      <dgm:t>
        <a:bodyPr/>
        <a:lstStyle/>
        <a:p>
          <a:endParaRPr lang="zh-CN" altLang="en-US"/>
        </a:p>
      </dgm:t>
    </dgm:pt>
    <dgm:pt modelId="{41F413C3-C2E4-41A7-BB3F-8F3C863945B7}">
      <dgm:prSet phldrT="[Text]"/>
      <dgm:spPr/>
      <dgm:t>
        <a:bodyPr/>
        <a:lstStyle/>
        <a:p>
          <a:r>
            <a:rPr lang="en-US" altLang="zh-CN" dirty="0"/>
            <a:t>Health</a:t>
          </a:r>
          <a:endParaRPr lang="zh-CN" altLang="en-US" dirty="0"/>
        </a:p>
      </dgm:t>
    </dgm:pt>
    <dgm:pt modelId="{19CA0392-AAE5-4277-98EC-AEA6018A6A8C}" type="parTrans" cxnId="{8770DE5D-4C3F-40D6-BBF8-0ACD1D3B8E8E}">
      <dgm:prSet/>
      <dgm:spPr/>
      <dgm:t>
        <a:bodyPr/>
        <a:lstStyle/>
        <a:p>
          <a:endParaRPr lang="zh-CN" altLang="en-US"/>
        </a:p>
      </dgm:t>
    </dgm:pt>
    <dgm:pt modelId="{554AA81E-B309-4FB2-9883-7E63E4A51E4B}" type="sibTrans" cxnId="{8770DE5D-4C3F-40D6-BBF8-0ACD1D3B8E8E}">
      <dgm:prSet/>
      <dgm:spPr/>
      <dgm:t>
        <a:bodyPr/>
        <a:lstStyle/>
        <a:p>
          <a:endParaRPr lang="zh-CN" altLang="en-US"/>
        </a:p>
      </dgm:t>
    </dgm:pt>
    <dgm:pt modelId="{F3B4FED3-FD5E-42CB-8469-1BF88F1160F3}">
      <dgm:prSet phldrT="[Text]" custT="1"/>
      <dgm:spPr/>
      <dgm:t>
        <a:bodyPr/>
        <a:lstStyle/>
        <a:p>
          <a:r>
            <a:rPr lang="en-US" altLang="en-US" sz="1500" dirty="0"/>
            <a:t>Respiratory issues</a:t>
          </a:r>
          <a:endParaRPr lang="zh-CN" altLang="en-US" sz="1500" dirty="0"/>
        </a:p>
      </dgm:t>
    </dgm:pt>
    <dgm:pt modelId="{600D107C-5DBB-488A-B655-95339E48409B}" type="parTrans" cxnId="{751D8254-30AD-4EA7-A9F9-F9803D88D527}">
      <dgm:prSet/>
      <dgm:spPr/>
      <dgm:t>
        <a:bodyPr/>
        <a:lstStyle/>
        <a:p>
          <a:endParaRPr lang="zh-CN" altLang="en-US"/>
        </a:p>
      </dgm:t>
    </dgm:pt>
    <dgm:pt modelId="{0C5D8ABF-723B-4E97-8A33-58539D9F0855}" type="sibTrans" cxnId="{751D8254-30AD-4EA7-A9F9-F9803D88D527}">
      <dgm:prSet/>
      <dgm:spPr/>
      <dgm:t>
        <a:bodyPr/>
        <a:lstStyle/>
        <a:p>
          <a:endParaRPr lang="zh-CN" altLang="en-US"/>
        </a:p>
      </dgm:t>
    </dgm:pt>
    <dgm:pt modelId="{44444FDC-05B1-47BD-8A6F-AFA7BE96FEDE}">
      <dgm:prSet phldrT="[Text]" custT="1"/>
      <dgm:spPr/>
      <dgm:t>
        <a:bodyPr/>
        <a:lstStyle/>
        <a:p>
          <a:r>
            <a:rPr lang="en-US" altLang="en-US" sz="1500" dirty="0"/>
            <a:t>Mental health stressors</a:t>
          </a:r>
          <a:endParaRPr lang="zh-CN" altLang="en-US" sz="1500" dirty="0"/>
        </a:p>
      </dgm:t>
    </dgm:pt>
    <dgm:pt modelId="{74E41940-25E1-485C-AB1A-B5042667987C}" type="parTrans" cxnId="{68E69206-C9A4-4323-9EE2-37568077DF3A}">
      <dgm:prSet/>
      <dgm:spPr/>
      <dgm:t>
        <a:bodyPr/>
        <a:lstStyle/>
        <a:p>
          <a:endParaRPr lang="zh-CN" altLang="en-US"/>
        </a:p>
      </dgm:t>
    </dgm:pt>
    <dgm:pt modelId="{6A08E699-CC5C-414D-957F-1BDCDFFE4E55}" type="sibTrans" cxnId="{68E69206-C9A4-4323-9EE2-37568077DF3A}">
      <dgm:prSet/>
      <dgm:spPr/>
      <dgm:t>
        <a:bodyPr/>
        <a:lstStyle/>
        <a:p>
          <a:endParaRPr lang="zh-CN" altLang="en-US"/>
        </a:p>
      </dgm:t>
    </dgm:pt>
    <dgm:pt modelId="{576E230A-C4E7-4DE5-9DA6-6CD544AA1877}">
      <dgm:prSet phldrT="[Text]" custT="1"/>
      <dgm:spPr/>
      <dgm:t>
        <a:bodyPr/>
        <a:lstStyle/>
        <a:p>
          <a:r>
            <a:rPr lang="en-US" altLang="en-US" sz="1500" dirty="0"/>
            <a:t>Damage to critical health infrastructure</a:t>
          </a:r>
          <a:endParaRPr lang="zh-CN" altLang="en-US" sz="1500" dirty="0"/>
        </a:p>
      </dgm:t>
    </dgm:pt>
    <dgm:pt modelId="{AF4066AB-2AE9-4979-BAFF-D571D3D3EC2E}" type="parTrans" cxnId="{B5E9BCBA-7F13-4FDC-A449-13212BFA355B}">
      <dgm:prSet/>
      <dgm:spPr/>
      <dgm:t>
        <a:bodyPr/>
        <a:lstStyle/>
        <a:p>
          <a:endParaRPr lang="zh-CN" altLang="en-US"/>
        </a:p>
      </dgm:t>
    </dgm:pt>
    <dgm:pt modelId="{C06C7FF8-8810-4ECF-ABC6-ACBE82B9284B}" type="sibTrans" cxnId="{B5E9BCBA-7F13-4FDC-A449-13212BFA355B}">
      <dgm:prSet/>
      <dgm:spPr/>
      <dgm:t>
        <a:bodyPr/>
        <a:lstStyle/>
        <a:p>
          <a:endParaRPr lang="zh-CN" altLang="en-US"/>
        </a:p>
      </dgm:t>
    </dgm:pt>
    <dgm:pt modelId="{6AE8B72C-E05F-485D-A1CA-51E9625F7EF8}">
      <dgm:prSet phldrT="[Text]" custT="1"/>
      <dgm:spPr/>
      <dgm:t>
        <a:bodyPr/>
        <a:lstStyle/>
        <a:p>
          <a:r>
            <a:rPr lang="en-US" altLang="zh-CN" sz="1500" dirty="0"/>
            <a:t>NO₂</a:t>
          </a:r>
          <a:endParaRPr lang="zh-CN" altLang="en-US" sz="1500" dirty="0"/>
        </a:p>
      </dgm:t>
    </dgm:pt>
    <dgm:pt modelId="{AC143348-C470-467E-A80C-E95356AF50A4}" type="parTrans" cxnId="{B9143ADE-6045-46D7-B2A4-D7B34B2A05FE}">
      <dgm:prSet/>
      <dgm:spPr/>
      <dgm:t>
        <a:bodyPr/>
        <a:lstStyle/>
        <a:p>
          <a:endParaRPr lang="zh-CN" altLang="en-US"/>
        </a:p>
      </dgm:t>
    </dgm:pt>
    <dgm:pt modelId="{C6EF557B-9115-45E9-A70D-13AC896D2993}" type="sibTrans" cxnId="{B9143ADE-6045-46D7-B2A4-D7B34B2A05FE}">
      <dgm:prSet/>
      <dgm:spPr/>
      <dgm:t>
        <a:bodyPr/>
        <a:lstStyle/>
        <a:p>
          <a:endParaRPr lang="zh-CN" altLang="en-US"/>
        </a:p>
      </dgm:t>
    </dgm:pt>
    <dgm:pt modelId="{6B93B020-9231-4E17-9B11-990F27D589DF}">
      <dgm:prSet phldrT="[Text]" custT="1"/>
      <dgm:spPr/>
      <dgm:t>
        <a:bodyPr/>
        <a:lstStyle/>
        <a:p>
          <a:r>
            <a:rPr lang="en-US" sz="1500"/>
            <a:t>PM2.5</a:t>
          </a:r>
          <a:endParaRPr lang="zh-CN" altLang="en-US" sz="1500" dirty="0"/>
        </a:p>
      </dgm:t>
    </dgm:pt>
    <dgm:pt modelId="{E7B52089-CAE0-4685-961D-2CDEDF702BB4}" type="parTrans" cxnId="{D5EDF4E6-787E-4B5C-9145-D0A65303EE75}">
      <dgm:prSet/>
      <dgm:spPr/>
      <dgm:t>
        <a:bodyPr/>
        <a:lstStyle/>
        <a:p>
          <a:endParaRPr lang="zh-CN" altLang="en-US"/>
        </a:p>
      </dgm:t>
    </dgm:pt>
    <dgm:pt modelId="{3A711D83-B1B3-4609-BFDE-AE6CFB940557}" type="sibTrans" cxnId="{D5EDF4E6-787E-4B5C-9145-D0A65303EE75}">
      <dgm:prSet/>
      <dgm:spPr/>
      <dgm:t>
        <a:bodyPr/>
        <a:lstStyle/>
        <a:p>
          <a:endParaRPr lang="zh-CN" altLang="en-US"/>
        </a:p>
      </dgm:t>
    </dgm:pt>
    <dgm:pt modelId="{7685D861-9896-4DA8-869C-B7478130A84C}">
      <dgm:prSet phldrT="[Text]" custT="1"/>
      <dgm:spPr/>
      <dgm:t>
        <a:bodyPr/>
        <a:lstStyle/>
        <a:p>
          <a:endParaRPr lang="zh-CN" altLang="en-US" sz="1500" dirty="0"/>
        </a:p>
      </dgm:t>
    </dgm:pt>
    <dgm:pt modelId="{53DAEC47-388A-426A-BEF0-9EAC7C81EC0A}" type="parTrans" cxnId="{E0FCEBE4-596A-46C2-AD15-4EDD2DA4A07E}">
      <dgm:prSet/>
      <dgm:spPr/>
      <dgm:t>
        <a:bodyPr/>
        <a:lstStyle/>
        <a:p>
          <a:endParaRPr lang="zh-CN" altLang="en-US"/>
        </a:p>
      </dgm:t>
    </dgm:pt>
    <dgm:pt modelId="{06C97CE8-102C-448A-8481-D0466FB3AFA3}" type="sibTrans" cxnId="{E0FCEBE4-596A-46C2-AD15-4EDD2DA4A07E}">
      <dgm:prSet/>
      <dgm:spPr/>
      <dgm:t>
        <a:bodyPr/>
        <a:lstStyle/>
        <a:p>
          <a:endParaRPr lang="zh-CN" altLang="en-US"/>
        </a:p>
      </dgm:t>
    </dgm:pt>
    <dgm:pt modelId="{361AB064-DAE1-4992-90C7-E9434CA5BA86}">
      <dgm:prSet phldrT="[Text]" custT="1"/>
      <dgm:spPr/>
      <dgm:t>
        <a:bodyPr/>
        <a:lstStyle/>
        <a:p>
          <a:r>
            <a:rPr lang="en-US" sz="1500" dirty="0"/>
            <a:t>Air Quality Health Index (AQHI)</a:t>
          </a:r>
          <a:endParaRPr lang="zh-CN" altLang="en-US" sz="1500" dirty="0"/>
        </a:p>
      </dgm:t>
    </dgm:pt>
    <dgm:pt modelId="{AEBFA72A-EC37-472F-803F-9ECE9C9BE399}" type="parTrans" cxnId="{5FC8B769-23D3-4E08-824D-B44463FF6096}">
      <dgm:prSet/>
      <dgm:spPr/>
      <dgm:t>
        <a:bodyPr/>
        <a:lstStyle/>
        <a:p>
          <a:endParaRPr lang="zh-CN" altLang="en-US"/>
        </a:p>
      </dgm:t>
    </dgm:pt>
    <dgm:pt modelId="{A6376DE8-F4C6-4983-AE1E-97E5F119D4F5}" type="sibTrans" cxnId="{5FC8B769-23D3-4E08-824D-B44463FF6096}">
      <dgm:prSet/>
      <dgm:spPr/>
      <dgm:t>
        <a:bodyPr/>
        <a:lstStyle/>
        <a:p>
          <a:endParaRPr lang="zh-CN" altLang="en-US"/>
        </a:p>
      </dgm:t>
    </dgm:pt>
    <dgm:pt modelId="{DE8A526C-CED4-4D5A-8293-6EA3B42CF89B}">
      <dgm:prSet phldrT="[Text]" custT="1"/>
      <dgm:spPr/>
      <dgm:t>
        <a:bodyPr/>
        <a:lstStyle/>
        <a:p>
          <a:r>
            <a:rPr lang="en-US" sz="1500" b="0" i="0" dirty="0"/>
            <a:t>Air Quality Benefits Assessment Tool (AQBAT)</a:t>
          </a:r>
          <a:endParaRPr lang="zh-CN" altLang="en-US" sz="1500" dirty="0"/>
        </a:p>
      </dgm:t>
    </dgm:pt>
    <dgm:pt modelId="{8FE8996F-40AB-4EC1-AA84-D0DDB398A623}" type="parTrans" cxnId="{59F54093-FCBE-4F17-9D82-4A468BFB76DD}">
      <dgm:prSet/>
      <dgm:spPr/>
      <dgm:t>
        <a:bodyPr/>
        <a:lstStyle/>
        <a:p>
          <a:endParaRPr lang="zh-CN" altLang="en-US"/>
        </a:p>
      </dgm:t>
    </dgm:pt>
    <dgm:pt modelId="{7E70A38D-81A3-473B-8764-1AFDA880BD01}" type="sibTrans" cxnId="{59F54093-FCBE-4F17-9D82-4A468BFB76DD}">
      <dgm:prSet/>
      <dgm:spPr/>
      <dgm:t>
        <a:bodyPr/>
        <a:lstStyle/>
        <a:p>
          <a:endParaRPr lang="zh-CN" altLang="en-US"/>
        </a:p>
      </dgm:t>
    </dgm:pt>
    <dgm:pt modelId="{854EA051-D459-4AE0-A4CC-2B591F0F28FC}" type="pres">
      <dgm:prSet presAssocID="{A4CB6B8C-FCEC-4B61-B53C-EC6869C65F86}" presName="theList" presStyleCnt="0">
        <dgm:presLayoutVars>
          <dgm:dir/>
          <dgm:animLvl val="lvl"/>
          <dgm:resizeHandles val="exact"/>
        </dgm:presLayoutVars>
      </dgm:prSet>
      <dgm:spPr/>
    </dgm:pt>
    <dgm:pt modelId="{8E5D03EC-65AD-48D4-A281-A42F00C31A2C}" type="pres">
      <dgm:prSet presAssocID="{982E22C0-7B87-45F2-8B2B-B5372C06140D}" presName="compNode" presStyleCnt="0"/>
      <dgm:spPr/>
    </dgm:pt>
    <dgm:pt modelId="{EFAB4AEB-38D0-47BC-961C-13985F3F1DC2}" type="pres">
      <dgm:prSet presAssocID="{982E22C0-7B87-45F2-8B2B-B5372C06140D}" presName="noGeometry" presStyleCnt="0"/>
      <dgm:spPr/>
    </dgm:pt>
    <dgm:pt modelId="{FDCCFE8F-F5C9-488A-904F-3F43279B626B}" type="pres">
      <dgm:prSet presAssocID="{982E22C0-7B87-45F2-8B2B-B5372C06140D}" presName="childTextVisible" presStyleLbl="bgAccFollowNode1" presStyleIdx="0" presStyleCnt="3" custScaleX="137894" custLinFactNeighborX="10513" custLinFactNeighborY="1648">
        <dgm:presLayoutVars>
          <dgm:bulletEnabled val="1"/>
        </dgm:presLayoutVars>
      </dgm:prSet>
      <dgm:spPr/>
    </dgm:pt>
    <dgm:pt modelId="{494E104A-16D9-4C7F-B72A-180F6F920A1F}" type="pres">
      <dgm:prSet presAssocID="{982E22C0-7B87-45F2-8B2B-B5372C06140D}" presName="childTextHidden" presStyleLbl="bgAccFollowNode1" presStyleIdx="0" presStyleCnt="3"/>
      <dgm:spPr/>
    </dgm:pt>
    <dgm:pt modelId="{CE69BCA4-BFD2-4248-8C20-A57FDAB91EDE}" type="pres">
      <dgm:prSet presAssocID="{982E22C0-7B87-45F2-8B2B-B5372C06140D}" presName="parentText" presStyleLbl="node1" presStyleIdx="0" presStyleCnt="3" custScaleX="96639" custScaleY="101206">
        <dgm:presLayoutVars>
          <dgm:chMax val="1"/>
          <dgm:bulletEnabled val="1"/>
        </dgm:presLayoutVars>
      </dgm:prSet>
      <dgm:spPr/>
    </dgm:pt>
    <dgm:pt modelId="{998A5FB8-D3F9-48A1-9093-52F3990547AB}" type="pres">
      <dgm:prSet presAssocID="{982E22C0-7B87-45F2-8B2B-B5372C06140D}" presName="aSpace" presStyleCnt="0"/>
      <dgm:spPr/>
    </dgm:pt>
    <dgm:pt modelId="{1BB45EB0-1AE3-4857-B6DB-C4025E5080F6}" type="pres">
      <dgm:prSet presAssocID="{406FD37C-85ED-45AB-AD47-32F123777D43}" presName="compNode" presStyleCnt="0"/>
      <dgm:spPr/>
    </dgm:pt>
    <dgm:pt modelId="{71841C04-6B12-44D6-81DE-C8E04E6180B6}" type="pres">
      <dgm:prSet presAssocID="{406FD37C-85ED-45AB-AD47-32F123777D43}" presName="noGeometry" presStyleCnt="0"/>
      <dgm:spPr/>
    </dgm:pt>
    <dgm:pt modelId="{381C3DA8-3DEB-4A9D-BEC9-ACC61F781A04}" type="pres">
      <dgm:prSet presAssocID="{406FD37C-85ED-45AB-AD47-32F123777D43}" presName="childTextVisible" presStyleLbl="bgAccFollowNode1" presStyleIdx="1" presStyleCnt="3" custScaleX="137894" custLinFactNeighborX="10105" custLinFactNeighborY="5504">
        <dgm:presLayoutVars>
          <dgm:bulletEnabled val="1"/>
        </dgm:presLayoutVars>
      </dgm:prSet>
      <dgm:spPr/>
    </dgm:pt>
    <dgm:pt modelId="{C480DAF4-32B8-469E-8C0F-D2AA8BC8D628}" type="pres">
      <dgm:prSet presAssocID="{406FD37C-85ED-45AB-AD47-32F123777D43}" presName="childTextHidden" presStyleLbl="bgAccFollowNode1" presStyleIdx="1" presStyleCnt="3"/>
      <dgm:spPr/>
    </dgm:pt>
    <dgm:pt modelId="{459C5C94-3487-4194-BB1A-1633D0C320D9}" type="pres">
      <dgm:prSet presAssocID="{406FD37C-85ED-45AB-AD47-32F123777D43}" presName="parentText" presStyleLbl="node1" presStyleIdx="1" presStyleCnt="3" custScaleX="96639" custScaleY="101206">
        <dgm:presLayoutVars>
          <dgm:chMax val="1"/>
          <dgm:bulletEnabled val="1"/>
        </dgm:presLayoutVars>
      </dgm:prSet>
      <dgm:spPr/>
    </dgm:pt>
    <dgm:pt modelId="{49CF95D2-5D62-4A7A-8C91-AEFF92C6BFD1}" type="pres">
      <dgm:prSet presAssocID="{406FD37C-85ED-45AB-AD47-32F123777D43}" presName="aSpace" presStyleCnt="0"/>
      <dgm:spPr/>
    </dgm:pt>
    <dgm:pt modelId="{31E13FE4-DD5D-406E-A5A9-0CE2B8B7B4F9}" type="pres">
      <dgm:prSet presAssocID="{41F413C3-C2E4-41A7-BB3F-8F3C863945B7}" presName="compNode" presStyleCnt="0"/>
      <dgm:spPr/>
    </dgm:pt>
    <dgm:pt modelId="{7644E2E8-D435-433D-AE9C-1B2F6920D73D}" type="pres">
      <dgm:prSet presAssocID="{41F413C3-C2E4-41A7-BB3F-8F3C863945B7}" presName="noGeometry" presStyleCnt="0"/>
      <dgm:spPr/>
    </dgm:pt>
    <dgm:pt modelId="{7F04076E-483C-45AF-B4A0-EAD23F3A3B3B}" type="pres">
      <dgm:prSet presAssocID="{41F413C3-C2E4-41A7-BB3F-8F3C863945B7}" presName="childTextVisible" presStyleLbl="bgAccFollowNode1" presStyleIdx="2" presStyleCnt="3" custScaleX="148236" custScaleY="105573" custLinFactNeighborX="8079" custLinFactNeighborY="1648">
        <dgm:presLayoutVars>
          <dgm:bulletEnabled val="1"/>
        </dgm:presLayoutVars>
      </dgm:prSet>
      <dgm:spPr/>
    </dgm:pt>
    <dgm:pt modelId="{99F68268-197B-492F-9D8D-1770A8E3CFBA}" type="pres">
      <dgm:prSet presAssocID="{41F413C3-C2E4-41A7-BB3F-8F3C863945B7}" presName="childTextHidden" presStyleLbl="bgAccFollowNode1" presStyleIdx="2" presStyleCnt="3"/>
      <dgm:spPr/>
    </dgm:pt>
    <dgm:pt modelId="{C30CAE5B-2743-4C97-891B-B703B2E3EBE2}" type="pres">
      <dgm:prSet presAssocID="{41F413C3-C2E4-41A7-BB3F-8F3C863945B7}" presName="parentText" presStyleLbl="node1" presStyleIdx="2" presStyleCnt="3" custScaleX="96639" custScaleY="101206" custLinFactNeighborX="-16393" custLinFactNeighborY="-1894">
        <dgm:presLayoutVars>
          <dgm:chMax val="1"/>
          <dgm:bulletEnabled val="1"/>
        </dgm:presLayoutVars>
      </dgm:prSet>
      <dgm:spPr/>
    </dgm:pt>
  </dgm:ptLst>
  <dgm:cxnLst>
    <dgm:cxn modelId="{0ED29901-735F-4BE0-9E87-443C794485B3}" type="presOf" srcId="{09E71F4F-0A0A-4EBE-892D-DA26D260EAB7}" destId="{C480DAF4-32B8-469E-8C0F-D2AA8BC8D628}" srcOrd="1" destOrd="0" presId="urn:microsoft.com/office/officeart/2005/8/layout/hProcess6"/>
    <dgm:cxn modelId="{68E69206-C9A4-4323-9EE2-37568077DF3A}" srcId="{41F413C3-C2E4-41A7-BB3F-8F3C863945B7}" destId="{44444FDC-05B1-47BD-8A6F-AFA7BE96FEDE}" srcOrd="1" destOrd="0" parTransId="{74E41940-25E1-485C-AB1A-B5042667987C}" sibTransId="{6A08E699-CC5C-414D-957F-1BDCDFFE4E55}"/>
    <dgm:cxn modelId="{DF8C1D0F-88FF-41CB-A4D2-1FDBD4CB84A3}" type="presOf" srcId="{8580C151-6BB2-430F-9E99-DAE7A787EAEF}" destId="{494E104A-16D9-4C7F-B72A-180F6F920A1F}" srcOrd="1" destOrd="0" presId="urn:microsoft.com/office/officeart/2005/8/layout/hProcess6"/>
    <dgm:cxn modelId="{7396F92E-3A06-4126-B8DF-6B8F50FC0BE7}" srcId="{982E22C0-7B87-45F2-8B2B-B5372C06140D}" destId="{8580C151-6BB2-430F-9E99-DAE7A787EAEF}" srcOrd="0" destOrd="0" parTransId="{D1B62D72-AA6F-410F-95A5-84878273BD3C}" sibTransId="{41D16347-CD50-404A-AD04-4B5C26683439}"/>
    <dgm:cxn modelId="{B154B937-DFFD-4908-98CF-7BD72E256881}" type="presOf" srcId="{6AE8B72C-E05F-485D-A1CA-51E9625F7EF8}" destId="{494E104A-16D9-4C7F-B72A-180F6F920A1F}" srcOrd="1" destOrd="2" presId="urn:microsoft.com/office/officeart/2005/8/layout/hProcess6"/>
    <dgm:cxn modelId="{4695A038-292E-4C28-9963-179320FEC545}" type="presOf" srcId="{6B93B020-9231-4E17-9B11-990F27D589DF}" destId="{494E104A-16D9-4C7F-B72A-180F6F920A1F}" srcOrd="1" destOrd="3" presId="urn:microsoft.com/office/officeart/2005/8/layout/hProcess6"/>
    <dgm:cxn modelId="{CA042039-77FC-4068-8A3C-B366E547C791}" srcId="{406FD37C-85ED-45AB-AD47-32F123777D43}" destId="{09E71F4F-0A0A-4EBE-892D-DA26D260EAB7}" srcOrd="0" destOrd="0" parTransId="{C41A5C7D-79AC-4A9D-A056-639305B55A85}" sibTransId="{0D5B26AC-17CF-46C3-98DE-2ED06FC8D8F5}"/>
    <dgm:cxn modelId="{FCAE9D3D-3803-45E2-8078-EF3A021B2019}" type="presOf" srcId="{6B93B020-9231-4E17-9B11-990F27D589DF}" destId="{FDCCFE8F-F5C9-488A-904F-3F43279B626B}" srcOrd="0" destOrd="3" presId="urn:microsoft.com/office/officeart/2005/8/layout/hProcess6"/>
    <dgm:cxn modelId="{8770DE5D-4C3F-40D6-BBF8-0ACD1D3B8E8E}" srcId="{A4CB6B8C-FCEC-4B61-B53C-EC6869C65F86}" destId="{41F413C3-C2E4-41A7-BB3F-8F3C863945B7}" srcOrd="2" destOrd="0" parTransId="{19CA0392-AAE5-4277-98EC-AEA6018A6A8C}" sibTransId="{554AA81E-B309-4FB2-9883-7E63E4A51E4B}"/>
    <dgm:cxn modelId="{427D7A61-3B0B-4F8E-89E6-9D8F3B74A8C2}" type="presOf" srcId="{44444FDC-05B1-47BD-8A6F-AFA7BE96FEDE}" destId="{99F68268-197B-492F-9D8D-1770A8E3CFBA}" srcOrd="1" destOrd="1" presId="urn:microsoft.com/office/officeart/2005/8/layout/hProcess6"/>
    <dgm:cxn modelId="{74FAE046-EF06-4212-A5E4-309CC0108ED5}" type="presOf" srcId="{868A0A5C-4770-4F7B-9042-679882EDA87B}" destId="{FDCCFE8F-F5C9-488A-904F-3F43279B626B}" srcOrd="0" destOrd="1" presId="urn:microsoft.com/office/officeart/2005/8/layout/hProcess6"/>
    <dgm:cxn modelId="{5FC8B769-23D3-4E08-824D-B44463FF6096}" srcId="{406FD37C-85ED-45AB-AD47-32F123777D43}" destId="{361AB064-DAE1-4992-90C7-E9434CA5BA86}" srcOrd="1" destOrd="0" parTransId="{AEBFA72A-EC37-472F-803F-9ECE9C9BE399}" sibTransId="{A6376DE8-F4C6-4983-AE1E-97E5F119D4F5}"/>
    <dgm:cxn modelId="{C1367C53-FB66-4EDE-95A0-301199689CC7}" type="presOf" srcId="{7685D861-9896-4DA8-869C-B7478130A84C}" destId="{381C3DA8-3DEB-4A9D-BEC9-ACC61F781A04}" srcOrd="0" destOrd="3" presId="urn:microsoft.com/office/officeart/2005/8/layout/hProcess6"/>
    <dgm:cxn modelId="{751D8254-30AD-4EA7-A9F9-F9803D88D527}" srcId="{41F413C3-C2E4-41A7-BB3F-8F3C863945B7}" destId="{F3B4FED3-FD5E-42CB-8469-1BF88F1160F3}" srcOrd="0" destOrd="0" parTransId="{600D107C-5DBB-488A-B655-95339E48409B}" sibTransId="{0C5D8ABF-723B-4E97-8A33-58539D9F0855}"/>
    <dgm:cxn modelId="{2E8BFF54-7B94-40C8-950E-A04151418550}" srcId="{A4CB6B8C-FCEC-4B61-B53C-EC6869C65F86}" destId="{406FD37C-85ED-45AB-AD47-32F123777D43}" srcOrd="1" destOrd="0" parTransId="{14D12D75-DD46-4DFC-A878-4805AC9C8D8B}" sibTransId="{85FBB599-E6A3-4A56-A21B-FA767C1265A7}"/>
    <dgm:cxn modelId="{54614E79-9B66-435B-A9C6-FAE48D00E902}" type="presOf" srcId="{982E22C0-7B87-45F2-8B2B-B5372C06140D}" destId="{CE69BCA4-BFD2-4248-8C20-A57FDAB91EDE}" srcOrd="0" destOrd="0" presId="urn:microsoft.com/office/officeart/2005/8/layout/hProcess6"/>
    <dgm:cxn modelId="{932DFA59-7A0A-47BB-9845-7B47F38AB035}" type="presOf" srcId="{44444FDC-05B1-47BD-8A6F-AFA7BE96FEDE}" destId="{7F04076E-483C-45AF-B4A0-EAD23F3A3B3B}" srcOrd="0" destOrd="1" presId="urn:microsoft.com/office/officeart/2005/8/layout/hProcess6"/>
    <dgm:cxn modelId="{7248F77C-4193-4127-B3F5-44317870D23F}" type="presOf" srcId="{F3B4FED3-FD5E-42CB-8469-1BF88F1160F3}" destId="{7F04076E-483C-45AF-B4A0-EAD23F3A3B3B}" srcOrd="0" destOrd="0" presId="urn:microsoft.com/office/officeart/2005/8/layout/hProcess6"/>
    <dgm:cxn modelId="{EEFA5F87-4834-49A1-95E3-2C6ED1621958}" type="presOf" srcId="{7685D861-9896-4DA8-869C-B7478130A84C}" destId="{C480DAF4-32B8-469E-8C0F-D2AA8BC8D628}" srcOrd="1" destOrd="3" presId="urn:microsoft.com/office/officeart/2005/8/layout/hProcess6"/>
    <dgm:cxn modelId="{59F54093-FCBE-4F17-9D82-4A468BFB76DD}" srcId="{406FD37C-85ED-45AB-AD47-32F123777D43}" destId="{DE8A526C-CED4-4D5A-8293-6EA3B42CF89B}" srcOrd="2" destOrd="0" parTransId="{8FE8996F-40AB-4EC1-AA84-D0DDB398A623}" sibTransId="{7E70A38D-81A3-473B-8764-1AFDA880BD01}"/>
    <dgm:cxn modelId="{CA198394-F209-4DCD-BD20-660EC6568CF3}" srcId="{A4CB6B8C-FCEC-4B61-B53C-EC6869C65F86}" destId="{982E22C0-7B87-45F2-8B2B-B5372C06140D}" srcOrd="0" destOrd="0" parTransId="{33BB6332-B295-484E-8239-EE46E07C4107}" sibTransId="{FEE65A7E-725E-45BE-93DC-2FE9AAA464CB}"/>
    <dgm:cxn modelId="{170E849C-2D57-4F5C-8F65-5352FCA90187}" type="presOf" srcId="{576E230A-C4E7-4DE5-9DA6-6CD544AA1877}" destId="{99F68268-197B-492F-9D8D-1770A8E3CFBA}" srcOrd="1" destOrd="2" presId="urn:microsoft.com/office/officeart/2005/8/layout/hProcess6"/>
    <dgm:cxn modelId="{9CAA61B0-BFA1-43B8-A05B-DBDF7D5489A2}" srcId="{982E22C0-7B87-45F2-8B2B-B5372C06140D}" destId="{868A0A5C-4770-4F7B-9042-679882EDA87B}" srcOrd="1" destOrd="0" parTransId="{83174226-7E40-40B0-8634-C7713B490450}" sibTransId="{69E916CF-2DC9-483C-94C3-A72A5EDE3FD5}"/>
    <dgm:cxn modelId="{25C2DDB0-32ED-4F1E-8CC2-BD57BA828000}" type="presOf" srcId="{09E71F4F-0A0A-4EBE-892D-DA26D260EAB7}" destId="{381C3DA8-3DEB-4A9D-BEC9-ACC61F781A04}" srcOrd="0" destOrd="0" presId="urn:microsoft.com/office/officeart/2005/8/layout/hProcess6"/>
    <dgm:cxn modelId="{B5E9BCBA-7F13-4FDC-A449-13212BFA355B}" srcId="{41F413C3-C2E4-41A7-BB3F-8F3C863945B7}" destId="{576E230A-C4E7-4DE5-9DA6-6CD544AA1877}" srcOrd="2" destOrd="0" parTransId="{AF4066AB-2AE9-4979-BAFF-D571D3D3EC2E}" sibTransId="{C06C7FF8-8810-4ECF-ABC6-ACBE82B9284B}"/>
    <dgm:cxn modelId="{1E648FBC-099A-4A43-90CA-435DDBF0A3F7}" type="presOf" srcId="{576E230A-C4E7-4DE5-9DA6-6CD544AA1877}" destId="{7F04076E-483C-45AF-B4A0-EAD23F3A3B3B}" srcOrd="0" destOrd="2" presId="urn:microsoft.com/office/officeart/2005/8/layout/hProcess6"/>
    <dgm:cxn modelId="{CFE980BF-2068-4DAA-B4C7-77852C15C8C8}" type="presOf" srcId="{DE8A526C-CED4-4D5A-8293-6EA3B42CF89B}" destId="{381C3DA8-3DEB-4A9D-BEC9-ACC61F781A04}" srcOrd="0" destOrd="2" presId="urn:microsoft.com/office/officeart/2005/8/layout/hProcess6"/>
    <dgm:cxn modelId="{BD6613C5-3434-43A0-85B3-75AA8460C113}" type="presOf" srcId="{DE8A526C-CED4-4D5A-8293-6EA3B42CF89B}" destId="{C480DAF4-32B8-469E-8C0F-D2AA8BC8D628}" srcOrd="1" destOrd="2" presId="urn:microsoft.com/office/officeart/2005/8/layout/hProcess6"/>
    <dgm:cxn modelId="{BAC29ECD-8C21-419D-AA61-5843B70A33FD}" type="presOf" srcId="{41F413C3-C2E4-41A7-BB3F-8F3C863945B7}" destId="{C30CAE5B-2743-4C97-891B-B703B2E3EBE2}" srcOrd="0" destOrd="0" presId="urn:microsoft.com/office/officeart/2005/8/layout/hProcess6"/>
    <dgm:cxn modelId="{6CFC02CE-9D84-4456-88FF-1CFF22062C9E}" type="presOf" srcId="{F3B4FED3-FD5E-42CB-8469-1BF88F1160F3}" destId="{99F68268-197B-492F-9D8D-1770A8E3CFBA}" srcOrd="1" destOrd="0" presId="urn:microsoft.com/office/officeart/2005/8/layout/hProcess6"/>
    <dgm:cxn modelId="{9B91C5D2-81A7-48D3-B778-DA475E190A55}" type="presOf" srcId="{361AB064-DAE1-4992-90C7-E9434CA5BA86}" destId="{C480DAF4-32B8-469E-8C0F-D2AA8BC8D628}" srcOrd="1" destOrd="1" presId="urn:microsoft.com/office/officeart/2005/8/layout/hProcess6"/>
    <dgm:cxn modelId="{353CF6D8-FB15-4444-8F00-B2F6CA013007}" type="presOf" srcId="{A4CB6B8C-FCEC-4B61-B53C-EC6869C65F86}" destId="{854EA051-D459-4AE0-A4CC-2B591F0F28FC}" srcOrd="0" destOrd="0" presId="urn:microsoft.com/office/officeart/2005/8/layout/hProcess6"/>
    <dgm:cxn modelId="{F0DC35DB-0223-4C4E-A2C5-E19F9A6494C6}" type="presOf" srcId="{6AE8B72C-E05F-485D-A1CA-51E9625F7EF8}" destId="{FDCCFE8F-F5C9-488A-904F-3F43279B626B}" srcOrd="0" destOrd="2" presId="urn:microsoft.com/office/officeart/2005/8/layout/hProcess6"/>
    <dgm:cxn modelId="{B9143ADE-6045-46D7-B2A4-D7B34B2A05FE}" srcId="{982E22C0-7B87-45F2-8B2B-B5372C06140D}" destId="{6AE8B72C-E05F-485D-A1CA-51E9625F7EF8}" srcOrd="2" destOrd="0" parTransId="{AC143348-C470-467E-A80C-E95356AF50A4}" sibTransId="{C6EF557B-9115-45E9-A70D-13AC896D2993}"/>
    <dgm:cxn modelId="{C32FB6DE-B278-41EF-9F31-0DE93A6C51E8}" type="presOf" srcId="{406FD37C-85ED-45AB-AD47-32F123777D43}" destId="{459C5C94-3487-4194-BB1A-1633D0C320D9}" srcOrd="0" destOrd="0" presId="urn:microsoft.com/office/officeart/2005/8/layout/hProcess6"/>
    <dgm:cxn modelId="{B926C8E3-5894-4492-BDB0-6598CD5AB8B7}" type="presOf" srcId="{8580C151-6BB2-430F-9E99-DAE7A787EAEF}" destId="{FDCCFE8F-F5C9-488A-904F-3F43279B626B}" srcOrd="0" destOrd="0" presId="urn:microsoft.com/office/officeart/2005/8/layout/hProcess6"/>
    <dgm:cxn modelId="{E0FCEBE4-596A-46C2-AD15-4EDD2DA4A07E}" srcId="{406FD37C-85ED-45AB-AD47-32F123777D43}" destId="{7685D861-9896-4DA8-869C-B7478130A84C}" srcOrd="3" destOrd="0" parTransId="{53DAEC47-388A-426A-BEF0-9EAC7C81EC0A}" sibTransId="{06C97CE8-102C-448A-8481-D0466FB3AFA3}"/>
    <dgm:cxn modelId="{D5EDF4E6-787E-4B5C-9145-D0A65303EE75}" srcId="{982E22C0-7B87-45F2-8B2B-B5372C06140D}" destId="{6B93B020-9231-4E17-9B11-990F27D589DF}" srcOrd="3" destOrd="0" parTransId="{E7B52089-CAE0-4685-961D-2CDEDF702BB4}" sibTransId="{3A711D83-B1B3-4609-BFDE-AE6CFB940557}"/>
    <dgm:cxn modelId="{F1361DEF-FAAE-4722-BAF6-5FDE267C32D9}" type="presOf" srcId="{868A0A5C-4770-4F7B-9042-679882EDA87B}" destId="{494E104A-16D9-4C7F-B72A-180F6F920A1F}" srcOrd="1" destOrd="1" presId="urn:microsoft.com/office/officeart/2005/8/layout/hProcess6"/>
    <dgm:cxn modelId="{344262FA-54FD-4061-94F0-198594DD4CC9}" type="presOf" srcId="{361AB064-DAE1-4992-90C7-E9434CA5BA86}" destId="{381C3DA8-3DEB-4A9D-BEC9-ACC61F781A04}" srcOrd="0" destOrd="1" presId="urn:microsoft.com/office/officeart/2005/8/layout/hProcess6"/>
    <dgm:cxn modelId="{F061F253-8D00-42D9-AD90-3E9CCC442D9C}" type="presParOf" srcId="{854EA051-D459-4AE0-A4CC-2B591F0F28FC}" destId="{8E5D03EC-65AD-48D4-A281-A42F00C31A2C}" srcOrd="0" destOrd="0" presId="urn:microsoft.com/office/officeart/2005/8/layout/hProcess6"/>
    <dgm:cxn modelId="{A15FE435-3767-47AC-BDFA-C4FBC9C4CF30}" type="presParOf" srcId="{8E5D03EC-65AD-48D4-A281-A42F00C31A2C}" destId="{EFAB4AEB-38D0-47BC-961C-13985F3F1DC2}" srcOrd="0" destOrd="0" presId="urn:microsoft.com/office/officeart/2005/8/layout/hProcess6"/>
    <dgm:cxn modelId="{CA45EEA7-1155-4897-80C8-905708B0F0AD}" type="presParOf" srcId="{8E5D03EC-65AD-48D4-A281-A42F00C31A2C}" destId="{FDCCFE8F-F5C9-488A-904F-3F43279B626B}" srcOrd="1" destOrd="0" presId="urn:microsoft.com/office/officeart/2005/8/layout/hProcess6"/>
    <dgm:cxn modelId="{17B9DC39-ABFF-4F0E-97D0-71E1C1CC407D}" type="presParOf" srcId="{8E5D03EC-65AD-48D4-A281-A42F00C31A2C}" destId="{494E104A-16D9-4C7F-B72A-180F6F920A1F}" srcOrd="2" destOrd="0" presId="urn:microsoft.com/office/officeart/2005/8/layout/hProcess6"/>
    <dgm:cxn modelId="{65FC5DB4-167C-4339-8C68-7B05DDF459BD}" type="presParOf" srcId="{8E5D03EC-65AD-48D4-A281-A42F00C31A2C}" destId="{CE69BCA4-BFD2-4248-8C20-A57FDAB91EDE}" srcOrd="3" destOrd="0" presId="urn:microsoft.com/office/officeart/2005/8/layout/hProcess6"/>
    <dgm:cxn modelId="{269454CD-E370-4CDA-82BB-04CC7F1D2AB9}" type="presParOf" srcId="{854EA051-D459-4AE0-A4CC-2B591F0F28FC}" destId="{998A5FB8-D3F9-48A1-9093-52F3990547AB}" srcOrd="1" destOrd="0" presId="urn:microsoft.com/office/officeart/2005/8/layout/hProcess6"/>
    <dgm:cxn modelId="{087E5733-468E-471F-BA44-E1C184381689}" type="presParOf" srcId="{854EA051-D459-4AE0-A4CC-2B591F0F28FC}" destId="{1BB45EB0-1AE3-4857-B6DB-C4025E5080F6}" srcOrd="2" destOrd="0" presId="urn:microsoft.com/office/officeart/2005/8/layout/hProcess6"/>
    <dgm:cxn modelId="{566DE8A8-323B-43B2-B43A-741C972ADE5E}" type="presParOf" srcId="{1BB45EB0-1AE3-4857-B6DB-C4025E5080F6}" destId="{71841C04-6B12-44D6-81DE-C8E04E6180B6}" srcOrd="0" destOrd="0" presId="urn:microsoft.com/office/officeart/2005/8/layout/hProcess6"/>
    <dgm:cxn modelId="{D5A74819-D17A-4FC2-92D1-563913F2FB29}" type="presParOf" srcId="{1BB45EB0-1AE3-4857-B6DB-C4025E5080F6}" destId="{381C3DA8-3DEB-4A9D-BEC9-ACC61F781A04}" srcOrd="1" destOrd="0" presId="urn:microsoft.com/office/officeart/2005/8/layout/hProcess6"/>
    <dgm:cxn modelId="{B02D7E60-0812-4588-BD8B-52ED7E7930F0}" type="presParOf" srcId="{1BB45EB0-1AE3-4857-B6DB-C4025E5080F6}" destId="{C480DAF4-32B8-469E-8C0F-D2AA8BC8D628}" srcOrd="2" destOrd="0" presId="urn:microsoft.com/office/officeart/2005/8/layout/hProcess6"/>
    <dgm:cxn modelId="{53B71FA2-B618-47C5-92E4-286EAFD79D92}" type="presParOf" srcId="{1BB45EB0-1AE3-4857-B6DB-C4025E5080F6}" destId="{459C5C94-3487-4194-BB1A-1633D0C320D9}" srcOrd="3" destOrd="0" presId="urn:microsoft.com/office/officeart/2005/8/layout/hProcess6"/>
    <dgm:cxn modelId="{F7C050F9-1203-483E-B5AF-3973DC8FD9E8}" type="presParOf" srcId="{854EA051-D459-4AE0-A4CC-2B591F0F28FC}" destId="{49CF95D2-5D62-4A7A-8C91-AEFF92C6BFD1}" srcOrd="3" destOrd="0" presId="urn:microsoft.com/office/officeart/2005/8/layout/hProcess6"/>
    <dgm:cxn modelId="{7645B54E-5645-4AB8-A28A-5DF533D5A304}" type="presParOf" srcId="{854EA051-D459-4AE0-A4CC-2B591F0F28FC}" destId="{31E13FE4-DD5D-406E-A5A9-0CE2B8B7B4F9}" srcOrd="4" destOrd="0" presId="urn:microsoft.com/office/officeart/2005/8/layout/hProcess6"/>
    <dgm:cxn modelId="{7C96F9A1-5B61-4FE5-812F-532D27FDFCEB}" type="presParOf" srcId="{31E13FE4-DD5D-406E-A5A9-0CE2B8B7B4F9}" destId="{7644E2E8-D435-433D-AE9C-1B2F6920D73D}" srcOrd="0" destOrd="0" presId="urn:microsoft.com/office/officeart/2005/8/layout/hProcess6"/>
    <dgm:cxn modelId="{E014EFDD-F1B4-436F-95A0-547D7007A111}" type="presParOf" srcId="{31E13FE4-DD5D-406E-A5A9-0CE2B8B7B4F9}" destId="{7F04076E-483C-45AF-B4A0-EAD23F3A3B3B}" srcOrd="1" destOrd="0" presId="urn:microsoft.com/office/officeart/2005/8/layout/hProcess6"/>
    <dgm:cxn modelId="{4FFFDF93-C0A4-4105-A1B7-13EBFCFD7CD8}" type="presParOf" srcId="{31E13FE4-DD5D-406E-A5A9-0CE2B8B7B4F9}" destId="{99F68268-197B-492F-9D8D-1770A8E3CFBA}" srcOrd="2" destOrd="0" presId="urn:microsoft.com/office/officeart/2005/8/layout/hProcess6"/>
    <dgm:cxn modelId="{919D56F7-E461-4709-8A68-B7F50037A31C}" type="presParOf" srcId="{31E13FE4-DD5D-406E-A5A9-0CE2B8B7B4F9}" destId="{C30CAE5B-2743-4C97-891B-B703B2E3EBE2}"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628282-6654-467C-9091-246DB81EB252}" type="doc">
      <dgm:prSet loTypeId="urn:microsoft.com/office/officeart/2005/8/layout/vList6" loCatId="list" qsTypeId="urn:microsoft.com/office/officeart/2005/8/quickstyle/simple3" qsCatId="simple" csTypeId="urn:microsoft.com/office/officeart/2005/8/colors/colorful2" csCatId="colorful" phldr="1"/>
      <dgm:spPr/>
      <dgm:t>
        <a:bodyPr/>
        <a:lstStyle/>
        <a:p>
          <a:endParaRPr lang="zh-CN" altLang="en-US"/>
        </a:p>
      </dgm:t>
    </dgm:pt>
    <dgm:pt modelId="{934161C2-CA2D-4A06-94ED-CA7D48CBC2A1}">
      <dgm:prSet phldrT="[Text]" custT="1"/>
      <dgm:spPr/>
      <dgm:t>
        <a:bodyPr/>
        <a:lstStyle/>
        <a:p>
          <a:r>
            <a:rPr lang="en-US" altLang="zh-CN" sz="4000">
              <a:latin typeface="Times New Roman" panose="02020603050405020304" pitchFamily="18" charset="0"/>
              <a:cs typeface="Times New Roman" panose="02020603050405020304" pitchFamily="18" charset="0"/>
            </a:rPr>
            <a:t>Firefighters</a:t>
          </a:r>
          <a:endParaRPr lang="zh-CN" altLang="en-US" sz="4000" dirty="0"/>
        </a:p>
      </dgm:t>
    </dgm:pt>
    <dgm:pt modelId="{A923E69C-C5F1-4A8E-A3ED-23D5ABEE219F}" type="parTrans" cxnId="{BD09FA49-2861-46A4-8EE4-1A180E3E62BA}">
      <dgm:prSet/>
      <dgm:spPr/>
      <dgm:t>
        <a:bodyPr/>
        <a:lstStyle/>
        <a:p>
          <a:endParaRPr lang="zh-CN" altLang="en-US"/>
        </a:p>
      </dgm:t>
    </dgm:pt>
    <dgm:pt modelId="{A67619A1-9785-448B-AD72-8374C141BE6F}" type="sibTrans" cxnId="{BD09FA49-2861-46A4-8EE4-1A180E3E62BA}">
      <dgm:prSet/>
      <dgm:spPr/>
      <dgm:t>
        <a:bodyPr/>
        <a:lstStyle/>
        <a:p>
          <a:endParaRPr lang="zh-CN" altLang="en-US"/>
        </a:p>
      </dgm:t>
    </dgm:pt>
    <dgm:pt modelId="{ADDF1F49-0549-4A7E-99F1-B4D5DEE18B8E}">
      <dgm:prSet phldrT="[Text]" custT="1"/>
      <dgm:spPr/>
      <dgm:t>
        <a:bodyPr/>
        <a:lstStyle/>
        <a:p>
          <a:pPr>
            <a:buFont typeface="Arial" panose="020B0604020202020204" pitchFamily="34" charset="0"/>
            <a:buChar char="•"/>
          </a:pPr>
          <a:r>
            <a:rPr lang="en-US" altLang="zh-CN" sz="2000" i="0" kern="1200" dirty="0">
              <a:effectLst/>
              <a:latin typeface="Times New Roman" panose="02020603050405020304" pitchFamily="18" charset="0"/>
              <a:cs typeface="Times New Roman" panose="02020603050405020304" pitchFamily="18" charset="0"/>
            </a:rPr>
            <a:t>2023: 86</a:t>
          </a:r>
          <a:r>
            <a:rPr lang="en-US" altLang="zh-CN" sz="2000" b="0" i="0" kern="1200" dirty="0">
              <a:effectLst/>
              <a:latin typeface="Times New Roman" panose="02020603050405020304" pitchFamily="18" charset="0"/>
              <a:cs typeface="Times New Roman" panose="02020603050405020304" pitchFamily="18" charset="0"/>
            </a:rPr>
            <a:t> firefighters died in line of duty or from job related illnesses</a:t>
          </a:r>
          <a:endParaRPr lang="zh-CN" altLang="en-US" sz="2000" kern="1200" dirty="0">
            <a:latin typeface="Times New Roman" panose="02020603050405020304" pitchFamily="18" charset="0"/>
            <a:cs typeface="Times New Roman" panose="02020603050405020304" pitchFamily="18" charset="0"/>
          </a:endParaRPr>
        </a:p>
      </dgm:t>
    </dgm:pt>
    <dgm:pt modelId="{60CD3AFD-F369-4323-B9FC-6B4C7ECCBE69}" type="parTrans" cxnId="{394766DB-38E9-4893-AFF4-C32D0BA39651}">
      <dgm:prSet/>
      <dgm:spPr/>
      <dgm:t>
        <a:bodyPr/>
        <a:lstStyle/>
        <a:p>
          <a:endParaRPr lang="zh-CN" altLang="en-US"/>
        </a:p>
      </dgm:t>
    </dgm:pt>
    <dgm:pt modelId="{769FF31E-9A4F-4411-98C2-26CABEED0910}" type="sibTrans" cxnId="{394766DB-38E9-4893-AFF4-C32D0BA39651}">
      <dgm:prSet/>
      <dgm:spPr/>
      <dgm:t>
        <a:bodyPr/>
        <a:lstStyle/>
        <a:p>
          <a:endParaRPr lang="zh-CN" altLang="en-US"/>
        </a:p>
      </dgm:t>
    </dgm:pt>
    <dgm:pt modelId="{F24D2388-BCA9-4763-93CC-33FC05B2CD50}">
      <dgm:prSet phldrT="[Text]" custT="1"/>
      <dgm:spPr/>
      <dgm:t>
        <a:bodyPr/>
        <a:lstStyle/>
        <a:p>
          <a:r>
            <a:rPr lang="en-US" sz="4000" kern="1200">
              <a:latin typeface="Times New Roman" panose="02020603050405020304" pitchFamily="18" charset="0"/>
              <a:ea typeface="等线" panose="02010600030101010101" pitchFamily="2" charset="-122"/>
              <a:cs typeface="Times New Roman" panose="02020603050405020304" pitchFamily="18" charset="0"/>
            </a:rPr>
            <a:t>Water</a:t>
          </a:r>
          <a:r>
            <a:rPr lang="en-US" sz="4000" b="1" i="0" kern="1200"/>
            <a:t> </a:t>
          </a:r>
          <a:r>
            <a:rPr lang="en-US" sz="4000" kern="1200">
              <a:latin typeface="Times New Roman" panose="02020603050405020304" pitchFamily="18" charset="0"/>
              <a:ea typeface="等线" panose="02010600030101010101" pitchFamily="2" charset="-122"/>
              <a:cs typeface="Times New Roman" panose="02020603050405020304" pitchFamily="18" charset="0"/>
            </a:rPr>
            <a:t>Quality</a:t>
          </a:r>
          <a:endParaRPr lang="zh-CN" altLang="en-US" sz="4000" kern="1200" dirty="0">
            <a:latin typeface="Times New Roman" panose="02020603050405020304" pitchFamily="18" charset="0"/>
            <a:ea typeface="等线" panose="02010600030101010101" pitchFamily="2" charset="-122"/>
            <a:cs typeface="Times New Roman" panose="02020603050405020304" pitchFamily="18" charset="0"/>
          </a:endParaRPr>
        </a:p>
      </dgm:t>
    </dgm:pt>
    <dgm:pt modelId="{3693BF2F-4C87-4A55-B590-67D3A4794044}" type="parTrans" cxnId="{9A23317C-90C4-49FA-B9B0-397EFBBD095E}">
      <dgm:prSet/>
      <dgm:spPr/>
      <dgm:t>
        <a:bodyPr/>
        <a:lstStyle/>
        <a:p>
          <a:endParaRPr lang="zh-CN" altLang="en-US"/>
        </a:p>
      </dgm:t>
    </dgm:pt>
    <dgm:pt modelId="{C9D36F1D-2C0A-4B86-9E83-74821AC98DBE}" type="sibTrans" cxnId="{9A23317C-90C4-49FA-B9B0-397EFBBD095E}">
      <dgm:prSet/>
      <dgm:spPr/>
      <dgm:t>
        <a:bodyPr/>
        <a:lstStyle/>
        <a:p>
          <a:endParaRPr lang="zh-CN" altLang="en-US"/>
        </a:p>
      </dgm:t>
    </dgm:pt>
    <dgm:pt modelId="{B46C5CB5-8342-43A7-BD09-D9D8B2F07ABF}">
      <dgm:prSet phldrT="[Text]" custT="1"/>
      <dgm:spPr/>
      <dgm:t>
        <a:bodyPr/>
        <a:lstStyle/>
        <a:p>
          <a:r>
            <a:rPr lang="en-US" sz="2000" b="0" i="0" dirty="0">
              <a:latin typeface="Times New Roman" panose="02020603050405020304" pitchFamily="18" charset="0"/>
              <a:cs typeface="Times New Roman" panose="02020603050405020304" pitchFamily="18" charset="0"/>
            </a:rPr>
            <a:t>Build-up of ash</a:t>
          </a:r>
          <a:endParaRPr lang="zh-CN" altLang="en-US" sz="2000" dirty="0">
            <a:latin typeface="Times New Roman" panose="02020603050405020304" pitchFamily="18" charset="0"/>
            <a:cs typeface="Times New Roman" panose="02020603050405020304" pitchFamily="18" charset="0"/>
          </a:endParaRPr>
        </a:p>
      </dgm:t>
    </dgm:pt>
    <dgm:pt modelId="{E97CB7D8-D247-4108-BA72-E6F677ACAF74}" type="parTrans" cxnId="{0AE9687F-4FC8-411C-B0BF-4A949057F4F4}">
      <dgm:prSet/>
      <dgm:spPr/>
      <dgm:t>
        <a:bodyPr/>
        <a:lstStyle/>
        <a:p>
          <a:endParaRPr lang="zh-CN" altLang="en-US"/>
        </a:p>
      </dgm:t>
    </dgm:pt>
    <dgm:pt modelId="{E620C1E1-4064-47EF-AF87-E08A2243894A}" type="sibTrans" cxnId="{0AE9687F-4FC8-411C-B0BF-4A949057F4F4}">
      <dgm:prSet/>
      <dgm:spPr/>
      <dgm:t>
        <a:bodyPr/>
        <a:lstStyle/>
        <a:p>
          <a:endParaRPr lang="zh-CN" altLang="en-US"/>
        </a:p>
      </dgm:t>
    </dgm:pt>
    <dgm:pt modelId="{5564C2F7-76D7-4D07-AEFC-3D41C842E19F}">
      <dgm:prSet phldrT="[Text]" custT="1"/>
      <dgm:spPr/>
      <dgm:t>
        <a:bodyPr/>
        <a:lstStyle/>
        <a:p>
          <a:r>
            <a:rPr lang="en-US" sz="2000" b="0" i="0" dirty="0">
              <a:latin typeface="Times New Roman" panose="02020603050405020304" pitchFamily="18" charset="0"/>
              <a:cs typeface="Times New Roman" panose="02020603050405020304" pitchFamily="18" charset="0"/>
            </a:rPr>
            <a:t>Soil erosion</a:t>
          </a:r>
          <a:endParaRPr lang="zh-CN" altLang="en-US" sz="2000" dirty="0">
            <a:latin typeface="Times New Roman" panose="02020603050405020304" pitchFamily="18" charset="0"/>
            <a:cs typeface="Times New Roman" panose="02020603050405020304" pitchFamily="18" charset="0"/>
          </a:endParaRPr>
        </a:p>
      </dgm:t>
    </dgm:pt>
    <dgm:pt modelId="{40F7F5E8-32CE-4930-8E38-4BCF8E37AF9E}" type="parTrans" cxnId="{D3D2B621-09C3-4096-80C0-3BC8F5D5AF4B}">
      <dgm:prSet/>
      <dgm:spPr/>
      <dgm:t>
        <a:bodyPr/>
        <a:lstStyle/>
        <a:p>
          <a:endParaRPr lang="zh-CN" altLang="en-US"/>
        </a:p>
      </dgm:t>
    </dgm:pt>
    <dgm:pt modelId="{F2FA35DD-CE57-4D4E-A91F-22E537E548FB}" type="sibTrans" cxnId="{D3D2B621-09C3-4096-80C0-3BC8F5D5AF4B}">
      <dgm:prSet/>
      <dgm:spPr/>
      <dgm:t>
        <a:bodyPr/>
        <a:lstStyle/>
        <a:p>
          <a:endParaRPr lang="zh-CN" altLang="en-US"/>
        </a:p>
      </dgm:t>
    </dgm:pt>
    <dgm:pt modelId="{84B51087-344A-4AEE-8775-4983C87A70BE}">
      <dgm:prSet phldrT="[Text]" custT="1"/>
      <dgm:spPr/>
      <dgm:t>
        <a:bodyPr/>
        <a:lstStyle/>
        <a:p>
          <a:r>
            <a:rPr lang="en-US" sz="2000" b="0" i="0" dirty="0">
              <a:latin typeface="Times New Roman" panose="02020603050405020304" pitchFamily="18" charset="0"/>
              <a:cs typeface="Times New Roman" panose="02020603050405020304" pitchFamily="18" charset="0"/>
            </a:rPr>
            <a:t>Fire debris</a:t>
          </a:r>
          <a:endParaRPr lang="zh-CN" altLang="en-US" sz="2000" dirty="0">
            <a:latin typeface="Times New Roman" panose="02020603050405020304" pitchFamily="18" charset="0"/>
            <a:cs typeface="Times New Roman" panose="02020603050405020304" pitchFamily="18" charset="0"/>
          </a:endParaRPr>
        </a:p>
      </dgm:t>
    </dgm:pt>
    <dgm:pt modelId="{E7ED0643-376D-427A-9D92-ADE0BED5DC60}" type="parTrans" cxnId="{38A6248C-95E5-4BC3-8616-5342C7DFB909}">
      <dgm:prSet/>
      <dgm:spPr/>
      <dgm:t>
        <a:bodyPr/>
        <a:lstStyle/>
        <a:p>
          <a:endParaRPr lang="zh-CN" altLang="en-US"/>
        </a:p>
      </dgm:t>
    </dgm:pt>
    <dgm:pt modelId="{730F083C-F312-4C6B-AD79-B13CF1E88D51}" type="sibTrans" cxnId="{38A6248C-95E5-4BC3-8616-5342C7DFB909}">
      <dgm:prSet/>
      <dgm:spPr/>
      <dgm:t>
        <a:bodyPr/>
        <a:lstStyle/>
        <a:p>
          <a:endParaRPr lang="zh-CN" altLang="en-US"/>
        </a:p>
      </dgm:t>
    </dgm:pt>
    <dgm:pt modelId="{C8C458E7-1630-4F48-8071-CDB5A4ADAB3C}">
      <dgm:prSet custT="1"/>
      <dgm:spPr/>
      <dgm:t>
        <a:bodyPr/>
        <a:lstStyle/>
        <a:p>
          <a:r>
            <a:rPr lang="en-US" altLang="zh-CN" sz="2000" kern="1200" dirty="0">
              <a:latin typeface="Times New Roman" panose="02020603050405020304" pitchFamily="18" charset="0"/>
              <a:cs typeface="Times New Roman" panose="02020603050405020304" pitchFamily="18" charset="0"/>
            </a:rPr>
            <a:t>90% of firefighter deaths in Canada are attributable to a form of cancer</a:t>
          </a:r>
        </a:p>
      </dgm:t>
    </dgm:pt>
    <dgm:pt modelId="{6701003B-3ECE-4302-B72D-C68E130C288A}" type="parTrans" cxnId="{245B271E-C843-4B74-A328-47060C583E7F}">
      <dgm:prSet/>
      <dgm:spPr/>
      <dgm:t>
        <a:bodyPr/>
        <a:lstStyle/>
        <a:p>
          <a:endParaRPr lang="zh-CN" altLang="en-US"/>
        </a:p>
      </dgm:t>
    </dgm:pt>
    <dgm:pt modelId="{A2DEC786-0F95-431B-82DA-49F23AA22671}" type="sibTrans" cxnId="{245B271E-C843-4B74-A328-47060C583E7F}">
      <dgm:prSet/>
      <dgm:spPr/>
      <dgm:t>
        <a:bodyPr/>
        <a:lstStyle/>
        <a:p>
          <a:endParaRPr lang="zh-CN" altLang="en-US"/>
        </a:p>
      </dgm:t>
    </dgm:pt>
    <dgm:pt modelId="{2F5CF2BF-87F9-4627-AD18-347AEF70E560}">
      <dgm:prSet phldrT="[Text]" custT="1"/>
      <dgm:spPr/>
      <dgm:t>
        <a:bodyPr/>
        <a:lstStyle/>
        <a:p>
          <a:pPr>
            <a:buFont typeface="Arial" panose="020B0604020202020204" pitchFamily="34" charset="0"/>
            <a:buChar char="•"/>
          </a:pPr>
          <a:r>
            <a:rPr lang="en-US" altLang="zh-CN" sz="2000" kern="1200" dirty="0">
              <a:latin typeface="Times New Roman" panose="02020603050405020304" pitchFamily="18" charset="0"/>
              <a:cs typeface="Times New Roman" panose="02020603050405020304" pitchFamily="18" charset="0"/>
            </a:rPr>
            <a:t>2009-2018: 738 firefighter fatalities reported in Canada</a:t>
          </a:r>
          <a:endParaRPr lang="zh-CN" altLang="en-US" sz="2000" kern="1200" dirty="0">
            <a:latin typeface="Times New Roman" panose="02020603050405020304" pitchFamily="18" charset="0"/>
            <a:cs typeface="Times New Roman" panose="02020603050405020304" pitchFamily="18" charset="0"/>
          </a:endParaRPr>
        </a:p>
      </dgm:t>
    </dgm:pt>
    <dgm:pt modelId="{90297692-F627-45AE-BB4F-D528EDDDAB09}" type="parTrans" cxnId="{C10AB1D9-CDE8-489E-991A-12E3E0CFE27E}">
      <dgm:prSet/>
      <dgm:spPr/>
      <dgm:t>
        <a:bodyPr/>
        <a:lstStyle/>
        <a:p>
          <a:endParaRPr lang="zh-CN" altLang="en-US"/>
        </a:p>
      </dgm:t>
    </dgm:pt>
    <dgm:pt modelId="{64A92A05-C2B2-43C4-A176-7435BACB881B}" type="sibTrans" cxnId="{C10AB1D9-CDE8-489E-991A-12E3E0CFE27E}">
      <dgm:prSet/>
      <dgm:spPr/>
      <dgm:t>
        <a:bodyPr/>
        <a:lstStyle/>
        <a:p>
          <a:endParaRPr lang="zh-CN" altLang="en-US"/>
        </a:p>
      </dgm:t>
    </dgm:pt>
    <dgm:pt modelId="{8DFE6F35-0C93-485C-9195-29E7F8D266D1}">
      <dgm:prSet phldrT="[Text]" custT="1"/>
      <dgm:spPr/>
      <dgm:t>
        <a:bodyPr/>
        <a:lstStyle/>
        <a:p>
          <a:r>
            <a:rPr lang="en-US" sz="2000" b="0" i="0" dirty="0">
              <a:latin typeface="Times New Roman" panose="02020603050405020304" pitchFamily="18" charset="0"/>
              <a:cs typeface="Times New Roman" panose="02020603050405020304" pitchFamily="18" charset="0"/>
            </a:rPr>
            <a:t>Pipes, meters, and wellheads are burned or exposed to heat</a:t>
          </a:r>
          <a:endParaRPr lang="zh-CN" altLang="en-US" sz="2000" dirty="0">
            <a:latin typeface="Times New Roman" panose="02020603050405020304" pitchFamily="18" charset="0"/>
            <a:cs typeface="Times New Roman" panose="02020603050405020304" pitchFamily="18" charset="0"/>
          </a:endParaRPr>
        </a:p>
      </dgm:t>
    </dgm:pt>
    <dgm:pt modelId="{45E0D941-3E4D-433C-A141-B4C3CEFC63BD}" type="sibTrans" cxnId="{FAE89108-2E5D-4B78-9260-A727BA1F5A3E}">
      <dgm:prSet/>
      <dgm:spPr/>
      <dgm:t>
        <a:bodyPr/>
        <a:lstStyle/>
        <a:p>
          <a:endParaRPr lang="zh-CN" altLang="en-US"/>
        </a:p>
      </dgm:t>
    </dgm:pt>
    <dgm:pt modelId="{BBE8D727-177A-409C-8AFB-9755C1901B09}" type="parTrans" cxnId="{FAE89108-2E5D-4B78-9260-A727BA1F5A3E}">
      <dgm:prSet/>
      <dgm:spPr/>
      <dgm:t>
        <a:bodyPr/>
        <a:lstStyle/>
        <a:p>
          <a:endParaRPr lang="zh-CN" altLang="en-US"/>
        </a:p>
      </dgm:t>
    </dgm:pt>
    <dgm:pt modelId="{CA3D02A6-E2A4-4E29-B156-A34D053D9763}">
      <dgm:prSet custT="1"/>
      <dgm:spPr/>
      <dgm:t>
        <a:bodyPr/>
        <a:lstStyle/>
        <a:p>
          <a:r>
            <a:rPr lang="en-US" sz="2000" i="0" kern="1200" dirty="0">
              <a:effectLst/>
              <a:latin typeface="Times New Roman" panose="02020603050405020304" pitchFamily="18" charset="0"/>
              <a:ea typeface="等线" panose="02010600030101010101" pitchFamily="2" charset="-122"/>
              <a:cs typeface="Times New Roman" panose="02020603050405020304" pitchFamily="18" charset="0"/>
            </a:rPr>
            <a:t>Firefighters had an increased risk of asthma consultation after Fort McMurray Fire. </a:t>
          </a:r>
          <a:endParaRPr lang="en-US" altLang="zh-CN" sz="2000" i="0" kern="1200" dirty="0">
            <a:effectLst/>
            <a:latin typeface="Times New Roman" panose="02020603050405020304" pitchFamily="18" charset="0"/>
            <a:ea typeface="等线" panose="02010600030101010101" pitchFamily="2" charset="-122"/>
            <a:cs typeface="Times New Roman" panose="02020603050405020304" pitchFamily="18" charset="0"/>
          </a:endParaRPr>
        </a:p>
      </dgm:t>
    </dgm:pt>
    <dgm:pt modelId="{AD78F567-C7CF-444E-AC0C-6D3F967EC785}" type="sibTrans" cxnId="{1CC548B4-7ABB-4A3E-AB02-5F1A2B21796C}">
      <dgm:prSet/>
      <dgm:spPr/>
      <dgm:t>
        <a:bodyPr/>
        <a:lstStyle/>
        <a:p>
          <a:endParaRPr lang="zh-CN" altLang="en-US"/>
        </a:p>
      </dgm:t>
    </dgm:pt>
    <dgm:pt modelId="{FC7368C8-0074-4508-83BF-C6139DE6C042}" type="parTrans" cxnId="{1CC548B4-7ABB-4A3E-AB02-5F1A2B21796C}">
      <dgm:prSet/>
      <dgm:spPr/>
      <dgm:t>
        <a:bodyPr/>
        <a:lstStyle/>
        <a:p>
          <a:endParaRPr lang="zh-CN" altLang="en-US"/>
        </a:p>
      </dgm:t>
    </dgm:pt>
    <dgm:pt modelId="{87800EA6-A5D4-421F-A5EA-8C3B29E06E11}">
      <dgm:prSet custT="1"/>
      <dgm:spPr/>
      <dgm:t>
        <a:bodyPr/>
        <a:lstStyle/>
        <a:p>
          <a:pPr>
            <a:buNone/>
          </a:pPr>
          <a:r>
            <a:rPr lang="en-US" sz="2000" i="0" kern="1200" dirty="0">
              <a:effectLst/>
              <a:latin typeface="Times New Roman" panose="02020603050405020304" pitchFamily="18" charset="0"/>
              <a:ea typeface="等线" panose="02010600030101010101" pitchFamily="2" charset="-122"/>
              <a:cs typeface="Times New Roman" panose="02020603050405020304" pitchFamily="18" charset="0"/>
            </a:rPr>
            <a:t>                        - </a:t>
          </a:r>
          <a:r>
            <a:rPr lang="en-US" sz="1600" i="0" kern="1200" dirty="0">
              <a:effectLst/>
              <a:latin typeface="Times New Roman" panose="02020603050405020304" pitchFamily="18" charset="0"/>
              <a:ea typeface="等线" panose="02010600030101010101" pitchFamily="2" charset="-122"/>
              <a:cs typeface="Times New Roman" panose="02020603050405020304" pitchFamily="18" charset="0"/>
            </a:rPr>
            <a:t>Alberta Administrative Health Database</a:t>
          </a:r>
          <a:endParaRPr lang="en-US" altLang="zh-CN" sz="2000" i="0" kern="1200" dirty="0">
            <a:effectLst/>
            <a:latin typeface="Times New Roman" panose="02020603050405020304" pitchFamily="18" charset="0"/>
            <a:ea typeface="等线" panose="02010600030101010101" pitchFamily="2" charset="-122"/>
            <a:cs typeface="Times New Roman" panose="02020603050405020304" pitchFamily="18" charset="0"/>
          </a:endParaRPr>
        </a:p>
      </dgm:t>
    </dgm:pt>
    <dgm:pt modelId="{53BE9C88-6337-4F99-9920-BA8422523E59}" type="parTrans" cxnId="{66427912-2B6F-426F-A56C-28591D2B789C}">
      <dgm:prSet/>
      <dgm:spPr/>
      <dgm:t>
        <a:bodyPr/>
        <a:lstStyle/>
        <a:p>
          <a:endParaRPr lang="zh-CN" altLang="en-US"/>
        </a:p>
      </dgm:t>
    </dgm:pt>
    <dgm:pt modelId="{A4A8C59D-4A27-4DCF-9934-DEDA6348BAD0}" type="sibTrans" cxnId="{66427912-2B6F-426F-A56C-28591D2B789C}">
      <dgm:prSet/>
      <dgm:spPr/>
      <dgm:t>
        <a:bodyPr/>
        <a:lstStyle/>
        <a:p>
          <a:endParaRPr lang="zh-CN" altLang="en-US"/>
        </a:p>
      </dgm:t>
    </dgm:pt>
    <dgm:pt modelId="{0FF1440D-2C4E-4A96-ABF8-D255B3BDDDC8}" type="pres">
      <dgm:prSet presAssocID="{67628282-6654-467C-9091-246DB81EB252}" presName="Name0" presStyleCnt="0">
        <dgm:presLayoutVars>
          <dgm:dir/>
          <dgm:animLvl val="lvl"/>
          <dgm:resizeHandles/>
        </dgm:presLayoutVars>
      </dgm:prSet>
      <dgm:spPr/>
    </dgm:pt>
    <dgm:pt modelId="{4EF6F5CE-43DC-4B5D-B24B-A7C5F26AB391}" type="pres">
      <dgm:prSet presAssocID="{934161C2-CA2D-4A06-94ED-CA7D48CBC2A1}" presName="linNode" presStyleCnt="0"/>
      <dgm:spPr/>
    </dgm:pt>
    <dgm:pt modelId="{E543B4F0-26B7-4DE0-BA95-5FDA9D4C9351}" type="pres">
      <dgm:prSet presAssocID="{934161C2-CA2D-4A06-94ED-CA7D48CBC2A1}" presName="parentShp" presStyleLbl="node1" presStyleIdx="0" presStyleCnt="2" custScaleX="92389" custScaleY="169006">
        <dgm:presLayoutVars>
          <dgm:bulletEnabled val="1"/>
        </dgm:presLayoutVars>
      </dgm:prSet>
      <dgm:spPr/>
    </dgm:pt>
    <dgm:pt modelId="{DA47CD4F-A98C-4669-923A-FA438F45855A}" type="pres">
      <dgm:prSet presAssocID="{934161C2-CA2D-4A06-94ED-CA7D48CBC2A1}" presName="childShp" presStyleLbl="bgAccFollowNode1" presStyleIdx="0" presStyleCnt="2" custScaleX="111783" custScaleY="312498" custLinFactNeighborX="253" custLinFactNeighborY="-7228">
        <dgm:presLayoutVars>
          <dgm:bulletEnabled val="1"/>
        </dgm:presLayoutVars>
      </dgm:prSet>
      <dgm:spPr/>
    </dgm:pt>
    <dgm:pt modelId="{E153F447-15E6-412D-B9A0-47992D6FB0EB}" type="pres">
      <dgm:prSet presAssocID="{A67619A1-9785-448B-AD72-8374C141BE6F}" presName="spacing" presStyleCnt="0"/>
      <dgm:spPr/>
    </dgm:pt>
    <dgm:pt modelId="{6C32C7A3-1A81-41CF-8C53-52E98AD6B0ED}" type="pres">
      <dgm:prSet presAssocID="{F24D2388-BCA9-4763-93CC-33FC05B2CD50}" presName="linNode" presStyleCnt="0"/>
      <dgm:spPr/>
    </dgm:pt>
    <dgm:pt modelId="{D7D9946E-09BE-4E28-88DB-136CDE46ED84}" type="pres">
      <dgm:prSet presAssocID="{F24D2388-BCA9-4763-93CC-33FC05B2CD50}" presName="parentShp" presStyleLbl="node1" presStyleIdx="1" presStyleCnt="2" custScaleX="92389" custScaleY="169006">
        <dgm:presLayoutVars>
          <dgm:bulletEnabled val="1"/>
        </dgm:presLayoutVars>
      </dgm:prSet>
      <dgm:spPr/>
    </dgm:pt>
    <dgm:pt modelId="{43C6E86C-2406-4220-9AA4-418B0BCC3702}" type="pres">
      <dgm:prSet presAssocID="{F24D2388-BCA9-4763-93CC-33FC05B2CD50}" presName="childShp" presStyleLbl="bgAccFollowNode1" presStyleIdx="1" presStyleCnt="2" custScaleX="111783" custScaleY="169006">
        <dgm:presLayoutVars>
          <dgm:bulletEnabled val="1"/>
        </dgm:presLayoutVars>
      </dgm:prSet>
      <dgm:spPr/>
    </dgm:pt>
  </dgm:ptLst>
  <dgm:cxnLst>
    <dgm:cxn modelId="{FAE89108-2E5D-4B78-9260-A727BA1F5A3E}" srcId="{F24D2388-BCA9-4763-93CC-33FC05B2CD50}" destId="{8DFE6F35-0C93-485C-9195-29E7F8D266D1}" srcOrd="3" destOrd="0" parTransId="{BBE8D727-177A-409C-8AFB-9755C1901B09}" sibTransId="{45E0D941-3E4D-433C-A141-B4C3CEFC63BD}"/>
    <dgm:cxn modelId="{66427912-2B6F-426F-A56C-28591D2B789C}" srcId="{934161C2-CA2D-4A06-94ED-CA7D48CBC2A1}" destId="{87800EA6-A5D4-421F-A5EA-8C3B29E06E11}" srcOrd="4" destOrd="0" parTransId="{53BE9C88-6337-4F99-9920-BA8422523E59}" sibTransId="{A4A8C59D-4A27-4DCF-9934-DEDA6348BAD0}"/>
    <dgm:cxn modelId="{245B271E-C843-4B74-A328-47060C583E7F}" srcId="{934161C2-CA2D-4A06-94ED-CA7D48CBC2A1}" destId="{C8C458E7-1630-4F48-8071-CDB5A4ADAB3C}" srcOrd="2" destOrd="0" parTransId="{6701003B-3ECE-4302-B72D-C68E130C288A}" sibTransId="{A2DEC786-0F95-431B-82DA-49F23AA22671}"/>
    <dgm:cxn modelId="{D3D2B621-09C3-4096-80C0-3BC8F5D5AF4B}" srcId="{F24D2388-BCA9-4763-93CC-33FC05B2CD50}" destId="{5564C2F7-76D7-4D07-AEFC-3D41C842E19F}" srcOrd="1" destOrd="0" parTransId="{40F7F5E8-32CE-4930-8E38-4BCF8E37AF9E}" sibTransId="{F2FA35DD-CE57-4D4E-A91F-22E537E548FB}"/>
    <dgm:cxn modelId="{44049E26-4C5F-4014-AA1E-99CFE116F728}" type="presOf" srcId="{67628282-6654-467C-9091-246DB81EB252}" destId="{0FF1440D-2C4E-4A96-ABF8-D255B3BDDDC8}" srcOrd="0" destOrd="0" presId="urn:microsoft.com/office/officeart/2005/8/layout/vList6"/>
    <dgm:cxn modelId="{3718932D-5D56-4AF9-AB04-033FAFA1807A}" type="presOf" srcId="{5564C2F7-76D7-4D07-AEFC-3D41C842E19F}" destId="{43C6E86C-2406-4220-9AA4-418B0BCC3702}" srcOrd="0" destOrd="1" presId="urn:microsoft.com/office/officeart/2005/8/layout/vList6"/>
    <dgm:cxn modelId="{2D9C4540-0B19-4C24-9F98-360C55BD0472}" type="presOf" srcId="{ADDF1F49-0549-4A7E-99F1-B4D5DEE18B8E}" destId="{DA47CD4F-A98C-4669-923A-FA438F45855A}" srcOrd="0" destOrd="0" presId="urn:microsoft.com/office/officeart/2005/8/layout/vList6"/>
    <dgm:cxn modelId="{DDFAF164-B6FB-49C3-8674-08468D79CC7B}" type="presOf" srcId="{87800EA6-A5D4-421F-A5EA-8C3B29E06E11}" destId="{DA47CD4F-A98C-4669-923A-FA438F45855A}" srcOrd="0" destOrd="4" presId="urn:microsoft.com/office/officeart/2005/8/layout/vList6"/>
    <dgm:cxn modelId="{BD09FA49-2861-46A4-8EE4-1A180E3E62BA}" srcId="{67628282-6654-467C-9091-246DB81EB252}" destId="{934161C2-CA2D-4A06-94ED-CA7D48CBC2A1}" srcOrd="0" destOrd="0" parTransId="{A923E69C-C5F1-4A8E-A3ED-23D5ABEE219F}" sibTransId="{A67619A1-9785-448B-AD72-8374C141BE6F}"/>
    <dgm:cxn modelId="{B50A9B57-8B74-4AD7-A167-28F13F26F6BC}" type="presOf" srcId="{F24D2388-BCA9-4763-93CC-33FC05B2CD50}" destId="{D7D9946E-09BE-4E28-88DB-136CDE46ED84}" srcOrd="0" destOrd="0" presId="urn:microsoft.com/office/officeart/2005/8/layout/vList6"/>
    <dgm:cxn modelId="{9A23317C-90C4-49FA-B9B0-397EFBBD095E}" srcId="{67628282-6654-467C-9091-246DB81EB252}" destId="{F24D2388-BCA9-4763-93CC-33FC05B2CD50}" srcOrd="1" destOrd="0" parTransId="{3693BF2F-4C87-4A55-B590-67D3A4794044}" sibTransId="{C9D36F1D-2C0A-4B86-9E83-74821AC98DBE}"/>
    <dgm:cxn modelId="{0AE9687F-4FC8-411C-B0BF-4A949057F4F4}" srcId="{F24D2388-BCA9-4763-93CC-33FC05B2CD50}" destId="{B46C5CB5-8342-43A7-BD09-D9D8B2F07ABF}" srcOrd="0" destOrd="0" parTransId="{E97CB7D8-D247-4108-BA72-E6F677ACAF74}" sibTransId="{E620C1E1-4064-47EF-AF87-E08A2243894A}"/>
    <dgm:cxn modelId="{38A6248C-95E5-4BC3-8616-5342C7DFB909}" srcId="{F24D2388-BCA9-4763-93CC-33FC05B2CD50}" destId="{84B51087-344A-4AEE-8775-4983C87A70BE}" srcOrd="2" destOrd="0" parTransId="{E7ED0643-376D-427A-9D92-ADE0BED5DC60}" sibTransId="{730F083C-F312-4C6B-AD79-B13CF1E88D51}"/>
    <dgm:cxn modelId="{E478AB8F-8116-4B62-B3EB-7EC5E9E5A39F}" type="presOf" srcId="{C8C458E7-1630-4F48-8071-CDB5A4ADAB3C}" destId="{DA47CD4F-A98C-4669-923A-FA438F45855A}" srcOrd="0" destOrd="2" presId="urn:microsoft.com/office/officeart/2005/8/layout/vList6"/>
    <dgm:cxn modelId="{2FE1A5B1-A6EE-4783-B020-67CD7327EA71}" type="presOf" srcId="{8DFE6F35-0C93-485C-9195-29E7F8D266D1}" destId="{43C6E86C-2406-4220-9AA4-418B0BCC3702}" srcOrd="0" destOrd="3" presId="urn:microsoft.com/office/officeart/2005/8/layout/vList6"/>
    <dgm:cxn modelId="{1CC548B4-7ABB-4A3E-AB02-5F1A2B21796C}" srcId="{934161C2-CA2D-4A06-94ED-CA7D48CBC2A1}" destId="{CA3D02A6-E2A4-4E29-B156-A34D053D9763}" srcOrd="3" destOrd="0" parTransId="{FC7368C8-0074-4508-83BF-C6139DE6C042}" sibTransId="{AD78F567-C7CF-444E-AC0C-6D3F967EC785}"/>
    <dgm:cxn modelId="{B07D71B4-C0D4-478A-8514-E88CD07B13B6}" type="presOf" srcId="{934161C2-CA2D-4A06-94ED-CA7D48CBC2A1}" destId="{E543B4F0-26B7-4DE0-BA95-5FDA9D4C9351}" srcOrd="0" destOrd="0" presId="urn:microsoft.com/office/officeart/2005/8/layout/vList6"/>
    <dgm:cxn modelId="{C486A7B7-93AE-4C31-89F3-39F956ADD54E}" type="presOf" srcId="{CA3D02A6-E2A4-4E29-B156-A34D053D9763}" destId="{DA47CD4F-A98C-4669-923A-FA438F45855A}" srcOrd="0" destOrd="3" presId="urn:microsoft.com/office/officeart/2005/8/layout/vList6"/>
    <dgm:cxn modelId="{B8E970C5-27C5-4BC8-8838-4562D3EF9780}" type="presOf" srcId="{84B51087-344A-4AEE-8775-4983C87A70BE}" destId="{43C6E86C-2406-4220-9AA4-418B0BCC3702}" srcOrd="0" destOrd="2" presId="urn:microsoft.com/office/officeart/2005/8/layout/vList6"/>
    <dgm:cxn modelId="{C10AB1D9-CDE8-489E-991A-12E3E0CFE27E}" srcId="{934161C2-CA2D-4A06-94ED-CA7D48CBC2A1}" destId="{2F5CF2BF-87F9-4627-AD18-347AEF70E560}" srcOrd="1" destOrd="0" parTransId="{90297692-F627-45AE-BB4F-D528EDDDAB09}" sibTransId="{64A92A05-C2B2-43C4-A176-7435BACB881B}"/>
    <dgm:cxn modelId="{83F6BBDA-C5DE-40A9-9723-50AA1D025F73}" type="presOf" srcId="{2F5CF2BF-87F9-4627-AD18-347AEF70E560}" destId="{DA47CD4F-A98C-4669-923A-FA438F45855A}" srcOrd="0" destOrd="1" presId="urn:microsoft.com/office/officeart/2005/8/layout/vList6"/>
    <dgm:cxn modelId="{394766DB-38E9-4893-AFF4-C32D0BA39651}" srcId="{934161C2-CA2D-4A06-94ED-CA7D48CBC2A1}" destId="{ADDF1F49-0549-4A7E-99F1-B4D5DEE18B8E}" srcOrd="0" destOrd="0" parTransId="{60CD3AFD-F369-4323-B9FC-6B4C7ECCBE69}" sibTransId="{769FF31E-9A4F-4411-98C2-26CABEED0910}"/>
    <dgm:cxn modelId="{504336F8-9FE1-4815-8316-D88CEE4E091A}" type="presOf" srcId="{B46C5CB5-8342-43A7-BD09-D9D8B2F07ABF}" destId="{43C6E86C-2406-4220-9AA4-418B0BCC3702}" srcOrd="0" destOrd="0" presId="urn:microsoft.com/office/officeart/2005/8/layout/vList6"/>
    <dgm:cxn modelId="{5E0B71CB-1BB8-41EC-AD51-3579E9D4AE15}" type="presParOf" srcId="{0FF1440D-2C4E-4A96-ABF8-D255B3BDDDC8}" destId="{4EF6F5CE-43DC-4B5D-B24B-A7C5F26AB391}" srcOrd="0" destOrd="0" presId="urn:microsoft.com/office/officeart/2005/8/layout/vList6"/>
    <dgm:cxn modelId="{FD38D999-9EBB-4900-ACBF-97A6D4E10F06}" type="presParOf" srcId="{4EF6F5CE-43DC-4B5D-B24B-A7C5F26AB391}" destId="{E543B4F0-26B7-4DE0-BA95-5FDA9D4C9351}" srcOrd="0" destOrd="0" presId="urn:microsoft.com/office/officeart/2005/8/layout/vList6"/>
    <dgm:cxn modelId="{92AD7B7B-E070-4E9C-A9BA-46D0EC01FCF3}" type="presParOf" srcId="{4EF6F5CE-43DC-4B5D-B24B-A7C5F26AB391}" destId="{DA47CD4F-A98C-4669-923A-FA438F45855A}" srcOrd="1" destOrd="0" presId="urn:microsoft.com/office/officeart/2005/8/layout/vList6"/>
    <dgm:cxn modelId="{712E24FE-BCD8-4A6D-9984-BB37597BD708}" type="presParOf" srcId="{0FF1440D-2C4E-4A96-ABF8-D255B3BDDDC8}" destId="{E153F447-15E6-412D-B9A0-47992D6FB0EB}" srcOrd="1" destOrd="0" presId="urn:microsoft.com/office/officeart/2005/8/layout/vList6"/>
    <dgm:cxn modelId="{F49EC75C-EF06-45B5-B866-CBE8C410D4D6}" type="presParOf" srcId="{0FF1440D-2C4E-4A96-ABF8-D255B3BDDDC8}" destId="{6C32C7A3-1A81-41CF-8C53-52E98AD6B0ED}" srcOrd="2" destOrd="0" presId="urn:microsoft.com/office/officeart/2005/8/layout/vList6"/>
    <dgm:cxn modelId="{01FD8E5D-D6AA-4CAF-84E6-81B80E370F5C}" type="presParOf" srcId="{6C32C7A3-1A81-41CF-8C53-52E98AD6B0ED}" destId="{D7D9946E-09BE-4E28-88DB-136CDE46ED84}" srcOrd="0" destOrd="0" presId="urn:microsoft.com/office/officeart/2005/8/layout/vList6"/>
    <dgm:cxn modelId="{ED6F3B52-B432-4BF7-8C93-760D78378C95}" type="presParOf" srcId="{6C32C7A3-1A81-41CF-8C53-52E98AD6B0ED}" destId="{43C6E86C-2406-4220-9AA4-418B0BCC3702}"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06AB21-4235-4C19-98D2-5EADB5A3D654}"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zh-CN" altLang="en-US"/>
        </a:p>
      </dgm:t>
    </dgm:pt>
    <dgm:pt modelId="{25BCADC5-516D-4A58-AF33-5015F01D8EDA}">
      <dgm:prSet phldrT="[Text]" custT="1"/>
      <dgm:spPr/>
      <dgm:t>
        <a:bodyPr/>
        <a:lstStyle/>
        <a:p>
          <a:r>
            <a:rPr lang="en-US" altLang="zh-CN" sz="1600" dirty="0"/>
            <a:t>Goodness of fit for heavy-tail distributions</a:t>
          </a:r>
          <a:endParaRPr lang="zh-CN" altLang="en-US" sz="1600" dirty="0"/>
        </a:p>
      </dgm:t>
    </dgm:pt>
    <dgm:pt modelId="{7B4E9F34-5B1F-4F5C-B23A-D5C72233F499}" type="parTrans" cxnId="{6A4B3FE2-374D-40E6-8909-9937EE1AF4A6}">
      <dgm:prSet/>
      <dgm:spPr/>
      <dgm:t>
        <a:bodyPr/>
        <a:lstStyle/>
        <a:p>
          <a:endParaRPr lang="zh-CN" altLang="en-US" sz="1600"/>
        </a:p>
      </dgm:t>
    </dgm:pt>
    <dgm:pt modelId="{413B347F-1E1F-4FA0-85F1-86F718AFDE50}" type="sibTrans" cxnId="{6A4B3FE2-374D-40E6-8909-9937EE1AF4A6}">
      <dgm:prSet/>
      <dgm:spPr/>
      <dgm:t>
        <a:bodyPr/>
        <a:lstStyle/>
        <a:p>
          <a:endParaRPr lang="zh-CN" altLang="en-US" sz="1600"/>
        </a:p>
      </dgm:t>
    </dgm:pt>
    <dgm:pt modelId="{E68719E1-2C87-4E6F-8F54-E2C62993B609}">
      <dgm:prSet phldrT="[Text]" custT="1"/>
      <dgm:spPr/>
      <dgm:t>
        <a:bodyPr/>
        <a:lstStyle/>
        <a:p>
          <a:r>
            <a:rPr lang="en-US" altLang="zh-CN" sz="1600" dirty="0"/>
            <a:t>Calculating Value at risk (Var)</a:t>
          </a:r>
          <a:endParaRPr lang="zh-CN" altLang="en-US" sz="1600" dirty="0"/>
        </a:p>
      </dgm:t>
    </dgm:pt>
    <dgm:pt modelId="{6FD760F1-E066-4FE6-B140-E949CDEF4397}" type="parTrans" cxnId="{5E10CB00-FC37-4728-A7D5-FA06663DFEA3}">
      <dgm:prSet/>
      <dgm:spPr/>
      <dgm:t>
        <a:bodyPr/>
        <a:lstStyle/>
        <a:p>
          <a:endParaRPr lang="zh-CN" altLang="en-US" sz="1600"/>
        </a:p>
      </dgm:t>
    </dgm:pt>
    <dgm:pt modelId="{FA04F9BD-C7EA-42F6-8DFF-E83856E0991E}" type="sibTrans" cxnId="{5E10CB00-FC37-4728-A7D5-FA06663DFEA3}">
      <dgm:prSet/>
      <dgm:spPr/>
      <dgm:t>
        <a:bodyPr/>
        <a:lstStyle/>
        <a:p>
          <a:endParaRPr lang="zh-CN" altLang="en-US" sz="1600"/>
        </a:p>
      </dgm:t>
    </dgm:pt>
    <dgm:pt modelId="{F08D0037-3310-4472-9CAC-F64C1A0DFCE8}">
      <dgm:prSet phldrT="[Text]" custT="1"/>
      <dgm:spPr/>
      <dgm:t>
        <a:bodyPr/>
        <a:lstStyle/>
        <a:p>
          <a:r>
            <a:rPr lang="en-US" altLang="zh-CN" sz="1600" dirty="0"/>
            <a:t>Calculating the best parameters</a:t>
          </a:r>
          <a:endParaRPr lang="zh-CN" altLang="en-US" sz="1600" dirty="0"/>
        </a:p>
      </dgm:t>
    </dgm:pt>
    <dgm:pt modelId="{8D5DF75C-1426-42C6-AFC8-67A9EEAA70C3}" type="parTrans" cxnId="{ADA1494F-66BD-468A-8F9B-3E601BED76B0}">
      <dgm:prSet/>
      <dgm:spPr/>
      <dgm:t>
        <a:bodyPr/>
        <a:lstStyle/>
        <a:p>
          <a:endParaRPr lang="zh-CN" altLang="en-US" sz="1600"/>
        </a:p>
      </dgm:t>
    </dgm:pt>
    <dgm:pt modelId="{A6AC3452-DF11-4477-9D1F-A05611084AF1}" type="sibTrans" cxnId="{ADA1494F-66BD-468A-8F9B-3E601BED76B0}">
      <dgm:prSet/>
      <dgm:spPr/>
      <dgm:t>
        <a:bodyPr/>
        <a:lstStyle/>
        <a:p>
          <a:endParaRPr lang="zh-CN" altLang="en-US" sz="1600"/>
        </a:p>
      </dgm:t>
    </dgm:pt>
    <dgm:pt modelId="{BF7B6017-30B4-4912-915F-4DA18032CF57}" type="pres">
      <dgm:prSet presAssocID="{7D06AB21-4235-4C19-98D2-5EADB5A3D654}" presName="Name0" presStyleCnt="0">
        <dgm:presLayoutVars>
          <dgm:dir/>
          <dgm:resizeHandles val="exact"/>
        </dgm:presLayoutVars>
      </dgm:prSet>
      <dgm:spPr/>
    </dgm:pt>
    <dgm:pt modelId="{A3A3A90B-76BE-4CC2-A91C-8FA567BECCC9}" type="pres">
      <dgm:prSet presAssocID="{25BCADC5-516D-4A58-AF33-5015F01D8EDA}" presName="parTxOnly" presStyleLbl="node1" presStyleIdx="0" presStyleCnt="3" custScaleX="127619">
        <dgm:presLayoutVars>
          <dgm:bulletEnabled val="1"/>
        </dgm:presLayoutVars>
      </dgm:prSet>
      <dgm:spPr/>
    </dgm:pt>
    <dgm:pt modelId="{EC01A5AD-5C14-4DD3-A9EC-D47F99D7632F}" type="pres">
      <dgm:prSet presAssocID="{413B347F-1E1F-4FA0-85F1-86F718AFDE50}" presName="parSpace" presStyleCnt="0"/>
      <dgm:spPr/>
    </dgm:pt>
    <dgm:pt modelId="{8140FD44-A213-4BA1-856C-B7AA0A5F6BF3}" type="pres">
      <dgm:prSet presAssocID="{F08D0037-3310-4472-9CAC-F64C1A0DFCE8}" presName="parTxOnly" presStyleLbl="node1" presStyleIdx="1" presStyleCnt="3" custLinFactNeighborX="3521">
        <dgm:presLayoutVars>
          <dgm:bulletEnabled val="1"/>
        </dgm:presLayoutVars>
      </dgm:prSet>
      <dgm:spPr/>
    </dgm:pt>
    <dgm:pt modelId="{4263A3BF-83DE-42B4-BA76-E17753DE0AE6}" type="pres">
      <dgm:prSet presAssocID="{A6AC3452-DF11-4477-9D1F-A05611084AF1}" presName="parSpace" presStyleCnt="0"/>
      <dgm:spPr/>
    </dgm:pt>
    <dgm:pt modelId="{220F54DB-C934-4AB7-B295-E4CF38A49269}" type="pres">
      <dgm:prSet presAssocID="{E68719E1-2C87-4E6F-8F54-E2C62993B609}" presName="parTxOnly" presStyleLbl="node1" presStyleIdx="2" presStyleCnt="3">
        <dgm:presLayoutVars>
          <dgm:bulletEnabled val="1"/>
        </dgm:presLayoutVars>
      </dgm:prSet>
      <dgm:spPr/>
    </dgm:pt>
  </dgm:ptLst>
  <dgm:cxnLst>
    <dgm:cxn modelId="{5E10CB00-FC37-4728-A7D5-FA06663DFEA3}" srcId="{7D06AB21-4235-4C19-98D2-5EADB5A3D654}" destId="{E68719E1-2C87-4E6F-8F54-E2C62993B609}" srcOrd="2" destOrd="0" parTransId="{6FD760F1-E066-4FE6-B140-E949CDEF4397}" sibTransId="{FA04F9BD-C7EA-42F6-8DFF-E83856E0991E}"/>
    <dgm:cxn modelId="{4420C40C-37FE-483C-BCFC-7D9F585B83BB}" type="presOf" srcId="{25BCADC5-516D-4A58-AF33-5015F01D8EDA}" destId="{A3A3A90B-76BE-4CC2-A91C-8FA567BECCC9}" srcOrd="0" destOrd="0" presId="urn:microsoft.com/office/officeart/2005/8/layout/hChevron3"/>
    <dgm:cxn modelId="{67DA154B-2379-4517-A329-892881988139}" type="presOf" srcId="{7D06AB21-4235-4C19-98D2-5EADB5A3D654}" destId="{BF7B6017-30B4-4912-915F-4DA18032CF57}" srcOrd="0" destOrd="0" presId="urn:microsoft.com/office/officeart/2005/8/layout/hChevron3"/>
    <dgm:cxn modelId="{ADA1494F-66BD-468A-8F9B-3E601BED76B0}" srcId="{7D06AB21-4235-4C19-98D2-5EADB5A3D654}" destId="{F08D0037-3310-4472-9CAC-F64C1A0DFCE8}" srcOrd="1" destOrd="0" parTransId="{8D5DF75C-1426-42C6-AFC8-67A9EEAA70C3}" sibTransId="{A6AC3452-DF11-4477-9D1F-A05611084AF1}"/>
    <dgm:cxn modelId="{F9D433BC-D711-4616-A1AB-80DC3CCF9417}" type="presOf" srcId="{F08D0037-3310-4472-9CAC-F64C1A0DFCE8}" destId="{8140FD44-A213-4BA1-856C-B7AA0A5F6BF3}" srcOrd="0" destOrd="0" presId="urn:microsoft.com/office/officeart/2005/8/layout/hChevron3"/>
    <dgm:cxn modelId="{A70640C6-F241-4634-A915-D8FD20AA1324}" type="presOf" srcId="{E68719E1-2C87-4E6F-8F54-E2C62993B609}" destId="{220F54DB-C934-4AB7-B295-E4CF38A49269}" srcOrd="0" destOrd="0" presId="urn:microsoft.com/office/officeart/2005/8/layout/hChevron3"/>
    <dgm:cxn modelId="{6A4B3FE2-374D-40E6-8909-9937EE1AF4A6}" srcId="{7D06AB21-4235-4C19-98D2-5EADB5A3D654}" destId="{25BCADC5-516D-4A58-AF33-5015F01D8EDA}" srcOrd="0" destOrd="0" parTransId="{7B4E9F34-5B1F-4F5C-B23A-D5C72233F499}" sibTransId="{413B347F-1E1F-4FA0-85F1-86F718AFDE50}"/>
    <dgm:cxn modelId="{00AFEDA1-B24D-4460-B9FC-279D42AC5451}" type="presParOf" srcId="{BF7B6017-30B4-4912-915F-4DA18032CF57}" destId="{A3A3A90B-76BE-4CC2-A91C-8FA567BECCC9}" srcOrd="0" destOrd="0" presId="urn:microsoft.com/office/officeart/2005/8/layout/hChevron3"/>
    <dgm:cxn modelId="{665C1ECC-C22D-4517-8AED-3A69E71A6ED9}" type="presParOf" srcId="{BF7B6017-30B4-4912-915F-4DA18032CF57}" destId="{EC01A5AD-5C14-4DD3-A9EC-D47F99D7632F}" srcOrd="1" destOrd="0" presId="urn:microsoft.com/office/officeart/2005/8/layout/hChevron3"/>
    <dgm:cxn modelId="{3FADDF30-D2B0-4332-902B-1F139826F924}" type="presParOf" srcId="{BF7B6017-30B4-4912-915F-4DA18032CF57}" destId="{8140FD44-A213-4BA1-856C-B7AA0A5F6BF3}" srcOrd="2" destOrd="0" presId="urn:microsoft.com/office/officeart/2005/8/layout/hChevron3"/>
    <dgm:cxn modelId="{9640DC21-918C-4FFB-B9E4-501CC9FB0EDC}" type="presParOf" srcId="{BF7B6017-30B4-4912-915F-4DA18032CF57}" destId="{4263A3BF-83DE-42B4-BA76-E17753DE0AE6}" srcOrd="3" destOrd="0" presId="urn:microsoft.com/office/officeart/2005/8/layout/hChevron3"/>
    <dgm:cxn modelId="{91F91406-B3E4-4667-89B8-3B2F18DFB4C2}" type="presParOf" srcId="{BF7B6017-30B4-4912-915F-4DA18032CF57}" destId="{220F54DB-C934-4AB7-B295-E4CF38A49269}"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18F7BA-243B-496A-88D9-9F657D155559}">
      <dsp:nvSpPr>
        <dsp:cNvPr id="0" name=""/>
        <dsp:cNvSpPr/>
      </dsp:nvSpPr>
      <dsp:spPr>
        <a:xfrm>
          <a:off x="33040" y="0"/>
          <a:ext cx="11399478" cy="1737790"/>
        </a:xfrm>
        <a:prstGeom prst="rightArrow">
          <a:avLst/>
        </a:prstGeom>
        <a:solidFill>
          <a:schemeClr val="accent2">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D800D6-6CB1-4575-B13F-CC422C8EB441}">
      <dsp:nvSpPr>
        <dsp:cNvPr id="0" name=""/>
        <dsp:cNvSpPr/>
      </dsp:nvSpPr>
      <dsp:spPr>
        <a:xfrm>
          <a:off x="2239" y="521337"/>
          <a:ext cx="1432635" cy="695116"/>
        </a:xfrm>
        <a:prstGeom prst="roundRect">
          <a:avLst/>
        </a:prstGeom>
        <a:solidFill>
          <a:schemeClr val="accent2">
            <a:shade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Total Loss</a:t>
          </a:r>
          <a:endParaRPr lang="zh-CN" altLang="en-US" sz="1400" kern="1200" dirty="0">
            <a:solidFill>
              <a:schemeClr val="tx1"/>
            </a:solidFill>
          </a:endParaRPr>
        </a:p>
      </dsp:txBody>
      <dsp:txXfrm>
        <a:off x="36172" y="555270"/>
        <a:ext cx="1364769" cy="627250"/>
      </dsp:txXfrm>
    </dsp:sp>
    <dsp:sp modelId="{C754899B-04EC-4C63-A61A-F8BB110FE66B}">
      <dsp:nvSpPr>
        <dsp:cNvPr id="0" name=""/>
        <dsp:cNvSpPr/>
      </dsp:nvSpPr>
      <dsp:spPr>
        <a:xfrm>
          <a:off x="1673647" y="521337"/>
          <a:ext cx="1432635" cy="695116"/>
        </a:xfrm>
        <a:prstGeom prst="roundRect">
          <a:avLst/>
        </a:prstGeom>
        <a:solidFill>
          <a:schemeClr val="accent2">
            <a:shade val="50000"/>
            <a:hueOff val="-168907"/>
            <a:satOff val="2224"/>
            <a:lumOff val="1331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a:solidFill>
                <a:schemeClr val="tx1"/>
              </a:solidFill>
              <a:latin typeface="Times New Roman" panose="02020603050405020304" pitchFamily="18" charset="0"/>
              <a:cs typeface="Times New Roman" panose="02020603050405020304" pitchFamily="18" charset="0"/>
            </a:rPr>
            <a:t>Inflation</a:t>
          </a:r>
        </a:p>
        <a:p>
          <a:pPr marL="0" lvl="0" indent="0" algn="ctr" defTabSz="622300">
            <a:lnSpc>
              <a:spcPct val="90000"/>
            </a:lnSpc>
            <a:spcBef>
              <a:spcPct val="0"/>
            </a:spcBef>
            <a:spcAft>
              <a:spcPct val="35000"/>
            </a:spcAft>
            <a:buNone/>
          </a:pPr>
          <a:r>
            <a:rPr lang="en-US" altLang="zh-CN" sz="1400" kern="1200">
              <a:solidFill>
                <a:schemeClr val="tx1"/>
              </a:solidFill>
              <a:latin typeface="Times New Roman" panose="02020603050405020304" pitchFamily="18" charset="0"/>
              <a:cs typeface="Times New Roman" panose="02020603050405020304" pitchFamily="18" charset="0"/>
            </a:rPr>
            <a:t> (in 2023 CAD)</a:t>
          </a:r>
          <a:endParaRPr lang="zh-CN" altLang="en-US" sz="1400" kern="1200" dirty="0">
            <a:solidFill>
              <a:schemeClr val="tx1"/>
            </a:solidFill>
          </a:endParaRPr>
        </a:p>
      </dsp:txBody>
      <dsp:txXfrm>
        <a:off x="1707580" y="555270"/>
        <a:ext cx="1364769" cy="627250"/>
      </dsp:txXfrm>
    </dsp:sp>
    <dsp:sp modelId="{333C2BF4-A8D9-499D-96B6-FFBAF41568EB}">
      <dsp:nvSpPr>
        <dsp:cNvPr id="0" name=""/>
        <dsp:cNvSpPr/>
      </dsp:nvSpPr>
      <dsp:spPr>
        <a:xfrm>
          <a:off x="3345054" y="521337"/>
          <a:ext cx="1432635" cy="695116"/>
        </a:xfrm>
        <a:prstGeom prst="roundRect">
          <a:avLst/>
        </a:prstGeom>
        <a:solidFill>
          <a:schemeClr val="accent2">
            <a:shade val="50000"/>
            <a:hueOff val="-337813"/>
            <a:satOff val="4447"/>
            <a:lumOff val="2663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Premium Trends</a:t>
          </a:r>
          <a:endParaRPr lang="zh-CN" altLang="en-US" sz="1400" kern="1200" dirty="0">
            <a:solidFill>
              <a:schemeClr val="tx1"/>
            </a:solidFill>
            <a:latin typeface="Times New Roman" panose="02020603050405020304" pitchFamily="18" charset="0"/>
            <a:cs typeface="Times New Roman" panose="02020603050405020304" pitchFamily="18" charset="0"/>
          </a:endParaRPr>
        </a:p>
      </dsp:txBody>
      <dsp:txXfrm>
        <a:off x="3378987" y="555270"/>
        <a:ext cx="1364769" cy="627250"/>
      </dsp:txXfrm>
    </dsp:sp>
    <dsp:sp modelId="{507DE7E2-8D60-407E-95B5-BAE7AA4AB6C6}">
      <dsp:nvSpPr>
        <dsp:cNvPr id="0" name=""/>
        <dsp:cNvSpPr/>
      </dsp:nvSpPr>
      <dsp:spPr>
        <a:xfrm>
          <a:off x="5016462" y="521337"/>
          <a:ext cx="1432635" cy="695116"/>
        </a:xfrm>
        <a:prstGeom prst="roundRect">
          <a:avLst/>
        </a:prstGeom>
        <a:solidFill>
          <a:schemeClr val="accent2">
            <a:shade val="50000"/>
            <a:hueOff val="-506720"/>
            <a:satOff val="6671"/>
            <a:lumOff val="3995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Market share </a:t>
          </a:r>
        </a:p>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(7%-8%)</a:t>
          </a:r>
        </a:p>
      </dsp:txBody>
      <dsp:txXfrm>
        <a:off x="5050395" y="555270"/>
        <a:ext cx="1364769" cy="627250"/>
      </dsp:txXfrm>
    </dsp:sp>
    <dsp:sp modelId="{14CE27E9-74CD-45D2-8956-80186F383EA0}">
      <dsp:nvSpPr>
        <dsp:cNvPr id="0" name=""/>
        <dsp:cNvSpPr/>
      </dsp:nvSpPr>
      <dsp:spPr>
        <a:xfrm>
          <a:off x="6687870" y="521337"/>
          <a:ext cx="1432635" cy="695116"/>
        </a:xfrm>
        <a:prstGeom prst="roundRect">
          <a:avLst/>
        </a:prstGeom>
        <a:solidFill>
          <a:schemeClr val="accent2">
            <a:shade val="50000"/>
            <a:hueOff val="-506720"/>
            <a:satOff val="6671"/>
            <a:lumOff val="3995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Proportional Treaty and Facultative Reinsurance(0%)</a:t>
          </a:r>
          <a:endParaRPr lang="zh-CN" altLang="en-US" sz="1400" kern="1200" dirty="0">
            <a:solidFill>
              <a:schemeClr val="tx1"/>
            </a:solidFill>
            <a:latin typeface="Times New Roman" panose="02020603050405020304" pitchFamily="18" charset="0"/>
            <a:cs typeface="Times New Roman" panose="02020603050405020304" pitchFamily="18" charset="0"/>
          </a:endParaRPr>
        </a:p>
      </dsp:txBody>
      <dsp:txXfrm>
        <a:off x="6721803" y="555270"/>
        <a:ext cx="1364769" cy="627250"/>
      </dsp:txXfrm>
    </dsp:sp>
    <dsp:sp modelId="{4D87AF0D-EEC4-4450-88CF-06BCC7125D2E}">
      <dsp:nvSpPr>
        <dsp:cNvPr id="0" name=""/>
        <dsp:cNvSpPr/>
      </dsp:nvSpPr>
      <dsp:spPr>
        <a:xfrm>
          <a:off x="8359277" y="521337"/>
          <a:ext cx="1432635" cy="695116"/>
        </a:xfrm>
        <a:prstGeom prst="roundRect">
          <a:avLst/>
        </a:prstGeom>
        <a:solidFill>
          <a:schemeClr val="accent2">
            <a:shade val="50000"/>
            <a:hueOff val="-337813"/>
            <a:satOff val="4447"/>
            <a:lumOff val="2663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Brokerage and other expenses </a:t>
          </a:r>
          <a:endParaRPr lang="zh-CN" altLang="en-US" sz="1400" kern="1200" dirty="0">
            <a:solidFill>
              <a:schemeClr val="tx1"/>
            </a:solidFill>
            <a:latin typeface="Times New Roman" panose="02020603050405020304" pitchFamily="18" charset="0"/>
            <a:cs typeface="Times New Roman" panose="02020603050405020304" pitchFamily="18" charset="0"/>
          </a:endParaRPr>
        </a:p>
      </dsp:txBody>
      <dsp:txXfrm>
        <a:off x="8393210" y="555270"/>
        <a:ext cx="1364769" cy="627250"/>
      </dsp:txXfrm>
    </dsp:sp>
    <dsp:sp modelId="{D0DE283A-7D46-4438-B843-DD265F45BD5B}">
      <dsp:nvSpPr>
        <dsp:cNvPr id="0" name=""/>
        <dsp:cNvSpPr/>
      </dsp:nvSpPr>
      <dsp:spPr>
        <a:xfrm>
          <a:off x="10030685" y="521337"/>
          <a:ext cx="1432635" cy="695116"/>
        </a:xfrm>
        <a:prstGeom prst="roundRect">
          <a:avLst/>
        </a:prstGeom>
        <a:solidFill>
          <a:schemeClr val="accent2">
            <a:shade val="50000"/>
            <a:hueOff val="-168907"/>
            <a:satOff val="2224"/>
            <a:lumOff val="1331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altLang="zh-CN" sz="1400" kern="1200" dirty="0">
              <a:solidFill>
                <a:schemeClr val="tx1"/>
              </a:solidFill>
              <a:latin typeface="Times New Roman" panose="02020603050405020304" pitchFamily="18" charset="0"/>
              <a:cs typeface="Times New Roman" panose="02020603050405020304" pitchFamily="18" charset="0"/>
            </a:rPr>
            <a:t>Burning Cost Price</a:t>
          </a:r>
          <a:endParaRPr lang="zh-CN" altLang="en-US" sz="1400" kern="1200" dirty="0">
            <a:solidFill>
              <a:schemeClr val="tx1"/>
            </a:solidFill>
            <a:latin typeface="Times New Roman" panose="02020603050405020304" pitchFamily="18" charset="0"/>
            <a:cs typeface="Times New Roman" panose="02020603050405020304" pitchFamily="18" charset="0"/>
          </a:endParaRPr>
        </a:p>
      </dsp:txBody>
      <dsp:txXfrm>
        <a:off x="10064618" y="555270"/>
        <a:ext cx="1364769" cy="627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CFE8F-F5C9-488A-904F-3F43279B626B}">
      <dsp:nvSpPr>
        <dsp:cNvPr id="0" name=""/>
        <dsp:cNvSpPr/>
      </dsp:nvSpPr>
      <dsp:spPr>
        <a:xfrm>
          <a:off x="421828" y="282229"/>
          <a:ext cx="3469367" cy="2199272"/>
        </a:xfrm>
        <a:prstGeom prst="rightArrow">
          <a:avLst>
            <a:gd name="adj1" fmla="val 70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r>
            <a:rPr lang="en-US" altLang="zh-CN" sz="1500" kern="1200" dirty="0"/>
            <a:t>O₃</a:t>
          </a:r>
          <a:endParaRPr lang="zh-CN" altLang="en-US" sz="1500" kern="1200" dirty="0"/>
        </a:p>
        <a:p>
          <a:pPr marL="114300" lvl="1" indent="-114300" algn="l" defTabSz="666750">
            <a:lnSpc>
              <a:spcPct val="90000"/>
            </a:lnSpc>
            <a:spcBef>
              <a:spcPct val="0"/>
            </a:spcBef>
            <a:spcAft>
              <a:spcPct val="15000"/>
            </a:spcAft>
            <a:buChar char="•"/>
          </a:pPr>
          <a:r>
            <a:rPr lang="en-US" altLang="zh-CN" sz="1500" kern="1200" dirty="0"/>
            <a:t>SO₂</a:t>
          </a:r>
          <a:endParaRPr lang="zh-CN" altLang="en-US" sz="1500" kern="1200" dirty="0"/>
        </a:p>
        <a:p>
          <a:pPr marL="114300" lvl="1" indent="-114300" algn="l" defTabSz="666750">
            <a:lnSpc>
              <a:spcPct val="90000"/>
            </a:lnSpc>
            <a:spcBef>
              <a:spcPct val="0"/>
            </a:spcBef>
            <a:spcAft>
              <a:spcPct val="15000"/>
            </a:spcAft>
            <a:buChar char="•"/>
          </a:pPr>
          <a:r>
            <a:rPr lang="en-US" altLang="zh-CN" sz="1500" kern="1200" dirty="0"/>
            <a:t>NO₂</a:t>
          </a:r>
          <a:endParaRPr lang="zh-CN" altLang="en-US" sz="1500" kern="1200" dirty="0"/>
        </a:p>
        <a:p>
          <a:pPr marL="114300" lvl="1" indent="-114300" algn="l" defTabSz="666750">
            <a:lnSpc>
              <a:spcPct val="90000"/>
            </a:lnSpc>
            <a:spcBef>
              <a:spcPct val="0"/>
            </a:spcBef>
            <a:spcAft>
              <a:spcPct val="15000"/>
            </a:spcAft>
            <a:buChar char="•"/>
          </a:pPr>
          <a:r>
            <a:rPr lang="en-US" sz="1500" kern="1200"/>
            <a:t>PM2.5</a:t>
          </a:r>
          <a:endParaRPr lang="zh-CN" altLang="en-US" sz="1500" kern="1200" dirty="0"/>
        </a:p>
      </dsp:txBody>
      <dsp:txXfrm>
        <a:off x="1289170" y="612120"/>
        <a:ext cx="1832280" cy="1539490"/>
      </dsp:txXfrm>
    </dsp:sp>
    <dsp:sp modelId="{CE69BCA4-BFD2-4248-8C20-A57FDAB91EDE}">
      <dsp:nvSpPr>
        <dsp:cNvPr id="0" name=""/>
        <dsp:cNvSpPr/>
      </dsp:nvSpPr>
      <dsp:spPr>
        <a:xfrm>
          <a:off x="26173" y="709044"/>
          <a:ext cx="1215702" cy="127315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Wildfire Smoke</a:t>
          </a:r>
          <a:endParaRPr lang="zh-CN" altLang="en-US" sz="1900" kern="1200" dirty="0"/>
        </a:p>
      </dsp:txBody>
      <dsp:txXfrm>
        <a:off x="204208" y="895493"/>
        <a:ext cx="859632" cy="900256"/>
      </dsp:txXfrm>
    </dsp:sp>
    <dsp:sp modelId="{381C3DA8-3DEB-4A9D-BEC9-ACC61F781A04}">
      <dsp:nvSpPr>
        <dsp:cNvPr id="0" name=""/>
        <dsp:cNvSpPr/>
      </dsp:nvSpPr>
      <dsp:spPr>
        <a:xfrm>
          <a:off x="4190470" y="367033"/>
          <a:ext cx="3469367" cy="2199272"/>
        </a:xfrm>
        <a:prstGeom prst="rightArrow">
          <a:avLst>
            <a:gd name="adj1" fmla="val 70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endParaRPr lang="zh-CN" altLang="en-US" sz="1500" kern="1200" dirty="0"/>
        </a:p>
        <a:p>
          <a:pPr marL="114300" lvl="1" indent="-114300" algn="l" defTabSz="666750">
            <a:lnSpc>
              <a:spcPct val="90000"/>
            </a:lnSpc>
            <a:spcBef>
              <a:spcPct val="0"/>
            </a:spcBef>
            <a:spcAft>
              <a:spcPct val="15000"/>
            </a:spcAft>
            <a:buChar char="•"/>
          </a:pPr>
          <a:r>
            <a:rPr lang="en-US" sz="1500" kern="1200" dirty="0"/>
            <a:t>Air Quality Health Index (AQHI)</a:t>
          </a:r>
          <a:endParaRPr lang="zh-CN" altLang="en-US" sz="1500" kern="1200" dirty="0"/>
        </a:p>
        <a:p>
          <a:pPr marL="114300" lvl="1" indent="-114300" algn="l" defTabSz="666750">
            <a:lnSpc>
              <a:spcPct val="90000"/>
            </a:lnSpc>
            <a:spcBef>
              <a:spcPct val="0"/>
            </a:spcBef>
            <a:spcAft>
              <a:spcPct val="15000"/>
            </a:spcAft>
            <a:buChar char="•"/>
          </a:pPr>
          <a:r>
            <a:rPr lang="en-US" sz="1500" b="0" i="0" kern="1200" dirty="0"/>
            <a:t>Air Quality Benefits Assessment Tool (AQBAT)</a:t>
          </a:r>
          <a:endParaRPr lang="zh-CN" altLang="en-US" sz="1500" kern="1200" dirty="0"/>
        </a:p>
        <a:p>
          <a:pPr marL="114300" lvl="1" indent="-114300" algn="l" defTabSz="666750">
            <a:lnSpc>
              <a:spcPct val="90000"/>
            </a:lnSpc>
            <a:spcBef>
              <a:spcPct val="0"/>
            </a:spcBef>
            <a:spcAft>
              <a:spcPct val="15000"/>
            </a:spcAft>
            <a:buChar char="•"/>
          </a:pPr>
          <a:endParaRPr lang="zh-CN" altLang="en-US" sz="1500" kern="1200" dirty="0"/>
        </a:p>
      </dsp:txBody>
      <dsp:txXfrm>
        <a:off x="5057812" y="696924"/>
        <a:ext cx="1832280" cy="1539490"/>
      </dsp:txXfrm>
    </dsp:sp>
    <dsp:sp modelId="{459C5C94-3487-4194-BB1A-1633D0C320D9}">
      <dsp:nvSpPr>
        <dsp:cNvPr id="0" name=""/>
        <dsp:cNvSpPr/>
      </dsp:nvSpPr>
      <dsp:spPr>
        <a:xfrm>
          <a:off x="3805081" y="709044"/>
          <a:ext cx="1215702" cy="127315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Air Quality</a:t>
          </a:r>
          <a:endParaRPr lang="zh-CN" altLang="en-US" sz="1900" kern="1200" dirty="0"/>
        </a:p>
      </dsp:txBody>
      <dsp:txXfrm>
        <a:off x="3983116" y="895493"/>
        <a:ext cx="859632" cy="900256"/>
      </dsp:txXfrm>
    </dsp:sp>
    <dsp:sp modelId="{7F04076E-483C-45AF-B4A0-EAD23F3A3B3B}">
      <dsp:nvSpPr>
        <dsp:cNvPr id="0" name=""/>
        <dsp:cNvSpPr/>
      </dsp:nvSpPr>
      <dsp:spPr>
        <a:xfrm>
          <a:off x="7590072" y="220946"/>
          <a:ext cx="3729569" cy="2321837"/>
        </a:xfrm>
        <a:prstGeom prst="rightArrow">
          <a:avLst>
            <a:gd name="adj1" fmla="val 70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r>
            <a:rPr lang="en-US" altLang="en-US" sz="1500" kern="1200" dirty="0"/>
            <a:t>Respiratory issues</a:t>
          </a:r>
          <a:endParaRPr lang="zh-CN" altLang="en-US" sz="1500" kern="1200" dirty="0"/>
        </a:p>
        <a:p>
          <a:pPr marL="114300" lvl="1" indent="-114300" algn="l" defTabSz="666750">
            <a:lnSpc>
              <a:spcPct val="90000"/>
            </a:lnSpc>
            <a:spcBef>
              <a:spcPct val="0"/>
            </a:spcBef>
            <a:spcAft>
              <a:spcPct val="15000"/>
            </a:spcAft>
            <a:buChar char="•"/>
          </a:pPr>
          <a:r>
            <a:rPr lang="en-US" altLang="en-US" sz="1500" kern="1200" dirty="0"/>
            <a:t>Mental health stressors</a:t>
          </a:r>
          <a:endParaRPr lang="zh-CN" altLang="en-US" sz="1500" kern="1200" dirty="0"/>
        </a:p>
        <a:p>
          <a:pPr marL="114300" lvl="1" indent="-114300" algn="l" defTabSz="666750">
            <a:lnSpc>
              <a:spcPct val="90000"/>
            </a:lnSpc>
            <a:spcBef>
              <a:spcPct val="0"/>
            </a:spcBef>
            <a:spcAft>
              <a:spcPct val="15000"/>
            </a:spcAft>
            <a:buChar char="•"/>
          </a:pPr>
          <a:r>
            <a:rPr lang="en-US" altLang="en-US" sz="1500" kern="1200" dirty="0"/>
            <a:t>Damage to critical health infrastructure</a:t>
          </a:r>
          <a:endParaRPr lang="zh-CN" altLang="en-US" sz="1500" kern="1200" dirty="0"/>
        </a:p>
      </dsp:txBody>
      <dsp:txXfrm>
        <a:off x="8522465" y="569222"/>
        <a:ext cx="1984533" cy="1625285"/>
      </dsp:txXfrm>
    </dsp:sp>
    <dsp:sp modelId="{C30CAE5B-2743-4C97-891B-B703B2E3EBE2}">
      <dsp:nvSpPr>
        <dsp:cNvPr id="0" name=""/>
        <dsp:cNvSpPr/>
      </dsp:nvSpPr>
      <dsp:spPr>
        <a:xfrm>
          <a:off x="7377767" y="685217"/>
          <a:ext cx="1215702" cy="127315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Health</a:t>
          </a:r>
          <a:endParaRPr lang="zh-CN" altLang="en-US" sz="1900" kern="1200" dirty="0"/>
        </a:p>
      </dsp:txBody>
      <dsp:txXfrm>
        <a:off x="7555802" y="871666"/>
        <a:ext cx="859632" cy="9002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47CD4F-A98C-4669-923A-FA438F45855A}">
      <dsp:nvSpPr>
        <dsp:cNvPr id="0" name=""/>
        <dsp:cNvSpPr/>
      </dsp:nvSpPr>
      <dsp:spPr>
        <a:xfrm>
          <a:off x="3885896" y="0"/>
          <a:ext cx="7044861" cy="2994292"/>
        </a:xfrm>
        <a:prstGeom prst="rightArrow">
          <a:avLst>
            <a:gd name="adj1" fmla="val 75000"/>
            <a:gd name="adj2" fmla="val 50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Arial" panose="020B0604020202020204" pitchFamily="34" charset="0"/>
            <a:buChar char="•"/>
          </a:pPr>
          <a:r>
            <a:rPr lang="en-US" altLang="zh-CN" sz="2000" i="0" kern="1200" dirty="0">
              <a:effectLst/>
              <a:latin typeface="Times New Roman" panose="02020603050405020304" pitchFamily="18" charset="0"/>
              <a:cs typeface="Times New Roman" panose="02020603050405020304" pitchFamily="18" charset="0"/>
            </a:rPr>
            <a:t>2023: 86</a:t>
          </a:r>
          <a:r>
            <a:rPr lang="en-US" altLang="zh-CN" sz="2000" b="0" i="0" kern="1200" dirty="0">
              <a:effectLst/>
              <a:latin typeface="Times New Roman" panose="02020603050405020304" pitchFamily="18" charset="0"/>
              <a:cs typeface="Times New Roman" panose="02020603050405020304" pitchFamily="18" charset="0"/>
            </a:rPr>
            <a:t> firefighters died in line of duty or from job related illnesses</a:t>
          </a:r>
          <a:endParaRPr lang="zh-CN" alt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Font typeface="Arial" panose="020B0604020202020204" pitchFamily="34" charset="0"/>
            <a:buChar char="•"/>
          </a:pPr>
          <a:r>
            <a:rPr lang="en-US" altLang="zh-CN" sz="2000" kern="1200" dirty="0">
              <a:latin typeface="Times New Roman" panose="02020603050405020304" pitchFamily="18" charset="0"/>
              <a:cs typeface="Times New Roman" panose="02020603050405020304" pitchFamily="18" charset="0"/>
            </a:rPr>
            <a:t>2009-2018: 738 firefighter fatalities reported in Canada</a:t>
          </a:r>
          <a:endParaRPr lang="zh-CN" alt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en-US" altLang="zh-CN" sz="2000" kern="1200" dirty="0">
              <a:latin typeface="Times New Roman" panose="02020603050405020304" pitchFamily="18" charset="0"/>
              <a:cs typeface="Times New Roman" panose="02020603050405020304" pitchFamily="18" charset="0"/>
            </a:rPr>
            <a:t>90% of firefighter deaths in Canada are attributable to a form of cancer</a:t>
          </a:r>
        </a:p>
        <a:p>
          <a:pPr marL="228600" lvl="1" indent="-228600" algn="l" defTabSz="889000">
            <a:lnSpc>
              <a:spcPct val="90000"/>
            </a:lnSpc>
            <a:spcBef>
              <a:spcPct val="0"/>
            </a:spcBef>
            <a:spcAft>
              <a:spcPct val="15000"/>
            </a:spcAft>
            <a:buChar char="•"/>
          </a:pPr>
          <a:r>
            <a:rPr lang="en-US" sz="2000" i="0" kern="1200" dirty="0">
              <a:effectLst/>
              <a:latin typeface="Times New Roman" panose="02020603050405020304" pitchFamily="18" charset="0"/>
              <a:ea typeface="等线" panose="02010600030101010101" pitchFamily="2" charset="-122"/>
              <a:cs typeface="Times New Roman" panose="02020603050405020304" pitchFamily="18" charset="0"/>
            </a:rPr>
            <a:t>Firefighters had an increased risk of asthma consultation after Fort McMurray Fire. </a:t>
          </a:r>
          <a:endParaRPr lang="en-US" altLang="zh-CN" sz="2000" i="0" kern="1200" dirty="0">
            <a:effectLst/>
            <a:latin typeface="Times New Roman" panose="02020603050405020304" pitchFamily="18" charset="0"/>
            <a:ea typeface="等线" panose="02010600030101010101" pitchFamily="2" charset="-122"/>
            <a:cs typeface="Times New Roman" panose="02020603050405020304" pitchFamily="18" charset="0"/>
          </a:endParaRPr>
        </a:p>
        <a:p>
          <a:pPr marL="228600" lvl="1" indent="-228600" algn="l" defTabSz="889000">
            <a:lnSpc>
              <a:spcPct val="90000"/>
            </a:lnSpc>
            <a:spcBef>
              <a:spcPct val="0"/>
            </a:spcBef>
            <a:spcAft>
              <a:spcPct val="15000"/>
            </a:spcAft>
            <a:buNone/>
          </a:pPr>
          <a:r>
            <a:rPr lang="en-US" sz="2000" i="0" kern="1200" dirty="0">
              <a:effectLst/>
              <a:latin typeface="Times New Roman" panose="02020603050405020304" pitchFamily="18" charset="0"/>
              <a:ea typeface="等线" panose="02010600030101010101" pitchFamily="2" charset="-122"/>
              <a:cs typeface="Times New Roman" panose="02020603050405020304" pitchFamily="18" charset="0"/>
            </a:rPr>
            <a:t>                        - </a:t>
          </a:r>
          <a:r>
            <a:rPr lang="en-US" sz="1600" i="0" kern="1200" dirty="0">
              <a:effectLst/>
              <a:latin typeface="Times New Roman" panose="02020603050405020304" pitchFamily="18" charset="0"/>
              <a:ea typeface="等线" panose="02010600030101010101" pitchFamily="2" charset="-122"/>
              <a:cs typeface="Times New Roman" panose="02020603050405020304" pitchFamily="18" charset="0"/>
            </a:rPr>
            <a:t>Alberta Administrative Health Database</a:t>
          </a:r>
          <a:endParaRPr lang="en-US" altLang="zh-CN" sz="2000" i="0" kern="1200" dirty="0">
            <a:effectLst/>
            <a:latin typeface="Times New Roman" panose="02020603050405020304" pitchFamily="18" charset="0"/>
            <a:ea typeface="等线" panose="02010600030101010101" pitchFamily="2" charset="-122"/>
            <a:cs typeface="Times New Roman" panose="02020603050405020304" pitchFamily="18" charset="0"/>
          </a:endParaRPr>
        </a:p>
      </dsp:txBody>
      <dsp:txXfrm>
        <a:off x="3885896" y="374287"/>
        <a:ext cx="5922002" cy="2245719"/>
      </dsp:txXfrm>
    </dsp:sp>
    <dsp:sp modelId="{E543B4F0-26B7-4DE0-BA95-5FDA9D4C9351}">
      <dsp:nvSpPr>
        <dsp:cNvPr id="0" name=""/>
        <dsp:cNvSpPr/>
      </dsp:nvSpPr>
      <dsp:spPr>
        <a:xfrm>
          <a:off x="2081" y="688474"/>
          <a:ext cx="3881733" cy="1619381"/>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pPr>
          <a:r>
            <a:rPr lang="en-US" altLang="zh-CN" sz="4000" kern="1200">
              <a:latin typeface="Times New Roman" panose="02020603050405020304" pitchFamily="18" charset="0"/>
              <a:cs typeface="Times New Roman" panose="02020603050405020304" pitchFamily="18" charset="0"/>
            </a:rPr>
            <a:t>Firefighters</a:t>
          </a:r>
          <a:endParaRPr lang="zh-CN" altLang="en-US" sz="4000" kern="1200" dirty="0"/>
        </a:p>
      </dsp:txBody>
      <dsp:txXfrm>
        <a:off x="81133" y="767526"/>
        <a:ext cx="3723629" cy="1461277"/>
      </dsp:txXfrm>
    </dsp:sp>
    <dsp:sp modelId="{43C6E86C-2406-4220-9AA4-418B0BCC3702}">
      <dsp:nvSpPr>
        <dsp:cNvPr id="0" name=""/>
        <dsp:cNvSpPr/>
      </dsp:nvSpPr>
      <dsp:spPr>
        <a:xfrm>
          <a:off x="3883815" y="3091129"/>
          <a:ext cx="7044861" cy="1619381"/>
        </a:xfrm>
        <a:prstGeom prst="rightArrow">
          <a:avLst>
            <a:gd name="adj1" fmla="val 75000"/>
            <a:gd name="adj2" fmla="val 50000"/>
          </a:avLst>
        </a:prstGeom>
        <a:solidFill>
          <a:schemeClr val="accent2">
            <a:tint val="40000"/>
            <a:alpha val="90000"/>
            <a:hueOff val="-849226"/>
            <a:satOff val="-75346"/>
            <a:lumOff val="-769"/>
            <a:alphaOff val="0"/>
          </a:schemeClr>
        </a:solidFill>
        <a:ln w="6350" cap="flat" cmpd="sng" algn="ctr">
          <a:solidFill>
            <a:schemeClr val="accent2">
              <a:tint val="40000"/>
              <a:alpha val="90000"/>
              <a:hueOff val="-849226"/>
              <a:satOff val="-75346"/>
              <a:lumOff val="-76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b="0" i="0" kern="1200" dirty="0">
              <a:latin typeface="Times New Roman" panose="02020603050405020304" pitchFamily="18" charset="0"/>
              <a:cs typeface="Times New Roman" panose="02020603050405020304" pitchFamily="18" charset="0"/>
            </a:rPr>
            <a:t>Build-up of ash</a:t>
          </a:r>
          <a:endParaRPr lang="zh-CN" alt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en-US" sz="2000" b="0" i="0" kern="1200" dirty="0">
              <a:latin typeface="Times New Roman" panose="02020603050405020304" pitchFamily="18" charset="0"/>
              <a:cs typeface="Times New Roman" panose="02020603050405020304" pitchFamily="18" charset="0"/>
            </a:rPr>
            <a:t>Soil erosion</a:t>
          </a:r>
          <a:endParaRPr lang="zh-CN" alt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en-US" sz="2000" b="0" i="0" kern="1200" dirty="0">
              <a:latin typeface="Times New Roman" panose="02020603050405020304" pitchFamily="18" charset="0"/>
              <a:cs typeface="Times New Roman" panose="02020603050405020304" pitchFamily="18" charset="0"/>
            </a:rPr>
            <a:t>Fire debris</a:t>
          </a:r>
          <a:endParaRPr lang="zh-CN" alt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en-US" sz="2000" b="0" i="0" kern="1200" dirty="0">
              <a:latin typeface="Times New Roman" panose="02020603050405020304" pitchFamily="18" charset="0"/>
              <a:cs typeface="Times New Roman" panose="02020603050405020304" pitchFamily="18" charset="0"/>
            </a:rPr>
            <a:t>Pipes, meters, and wellheads are burned or exposed to heat</a:t>
          </a:r>
          <a:endParaRPr lang="zh-CN" altLang="en-US" sz="2000" kern="1200" dirty="0">
            <a:latin typeface="Times New Roman" panose="02020603050405020304" pitchFamily="18" charset="0"/>
            <a:cs typeface="Times New Roman" panose="02020603050405020304" pitchFamily="18" charset="0"/>
          </a:endParaRPr>
        </a:p>
      </dsp:txBody>
      <dsp:txXfrm>
        <a:off x="3883815" y="3293552"/>
        <a:ext cx="6437593" cy="1214535"/>
      </dsp:txXfrm>
    </dsp:sp>
    <dsp:sp modelId="{D7D9946E-09BE-4E28-88DB-136CDE46ED84}">
      <dsp:nvSpPr>
        <dsp:cNvPr id="0" name=""/>
        <dsp:cNvSpPr/>
      </dsp:nvSpPr>
      <dsp:spPr>
        <a:xfrm>
          <a:off x="2081" y="3091129"/>
          <a:ext cx="3881733" cy="1619381"/>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pPr>
          <a:r>
            <a:rPr lang="en-US" sz="4000" kern="1200">
              <a:latin typeface="Times New Roman" panose="02020603050405020304" pitchFamily="18" charset="0"/>
              <a:ea typeface="等线" panose="02010600030101010101" pitchFamily="2" charset="-122"/>
              <a:cs typeface="Times New Roman" panose="02020603050405020304" pitchFamily="18" charset="0"/>
            </a:rPr>
            <a:t>Water</a:t>
          </a:r>
          <a:r>
            <a:rPr lang="en-US" sz="4000" b="1" i="0" kern="1200"/>
            <a:t> </a:t>
          </a:r>
          <a:r>
            <a:rPr lang="en-US" sz="4000" kern="1200">
              <a:latin typeface="Times New Roman" panose="02020603050405020304" pitchFamily="18" charset="0"/>
              <a:ea typeface="等线" panose="02010600030101010101" pitchFamily="2" charset="-122"/>
              <a:cs typeface="Times New Roman" panose="02020603050405020304" pitchFamily="18" charset="0"/>
            </a:rPr>
            <a:t>Quality</a:t>
          </a:r>
          <a:endParaRPr lang="zh-CN" altLang="en-US" sz="4000" kern="1200" dirty="0">
            <a:latin typeface="Times New Roman" panose="02020603050405020304" pitchFamily="18" charset="0"/>
            <a:ea typeface="等线" panose="02010600030101010101" pitchFamily="2" charset="-122"/>
            <a:cs typeface="Times New Roman" panose="02020603050405020304" pitchFamily="18" charset="0"/>
          </a:endParaRPr>
        </a:p>
      </dsp:txBody>
      <dsp:txXfrm>
        <a:off x="81133" y="3170181"/>
        <a:ext cx="3723629" cy="14612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A3A90B-76BE-4CC2-A91C-8FA567BECCC9}">
      <dsp:nvSpPr>
        <dsp:cNvPr id="0" name=""/>
        <dsp:cNvSpPr/>
      </dsp:nvSpPr>
      <dsp:spPr>
        <a:xfrm>
          <a:off x="404" y="0"/>
          <a:ext cx="4809613" cy="82109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2672" rIns="21336" bIns="42672" numCol="1" spcCol="1270" anchor="ctr" anchorCtr="0">
          <a:noAutofit/>
        </a:bodyPr>
        <a:lstStyle/>
        <a:p>
          <a:pPr marL="0" lvl="0" indent="0" algn="ctr" defTabSz="711200">
            <a:lnSpc>
              <a:spcPct val="90000"/>
            </a:lnSpc>
            <a:spcBef>
              <a:spcPct val="0"/>
            </a:spcBef>
            <a:spcAft>
              <a:spcPct val="35000"/>
            </a:spcAft>
            <a:buNone/>
          </a:pPr>
          <a:r>
            <a:rPr lang="en-US" altLang="zh-CN" sz="1600" kern="1200" dirty="0"/>
            <a:t>Goodness of fit for heavy-tail distributions</a:t>
          </a:r>
          <a:endParaRPr lang="zh-CN" altLang="en-US" sz="1600" kern="1200" dirty="0"/>
        </a:p>
      </dsp:txBody>
      <dsp:txXfrm>
        <a:off x="404" y="0"/>
        <a:ext cx="4604340" cy="821093"/>
      </dsp:txXfrm>
    </dsp:sp>
    <dsp:sp modelId="{8140FD44-A213-4BA1-856C-B7AA0A5F6BF3}">
      <dsp:nvSpPr>
        <dsp:cNvPr id="0" name=""/>
        <dsp:cNvSpPr/>
      </dsp:nvSpPr>
      <dsp:spPr>
        <a:xfrm>
          <a:off x="4082811" y="0"/>
          <a:ext cx="3768728" cy="82109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marL="0" lvl="0" indent="0" algn="ctr" defTabSz="711200">
            <a:lnSpc>
              <a:spcPct val="90000"/>
            </a:lnSpc>
            <a:spcBef>
              <a:spcPct val="0"/>
            </a:spcBef>
            <a:spcAft>
              <a:spcPct val="35000"/>
            </a:spcAft>
            <a:buNone/>
          </a:pPr>
          <a:r>
            <a:rPr lang="en-US" altLang="zh-CN" sz="1600" kern="1200" dirty="0"/>
            <a:t>Calculating the best parameters</a:t>
          </a:r>
          <a:endParaRPr lang="zh-CN" altLang="en-US" sz="1600" kern="1200" dirty="0"/>
        </a:p>
      </dsp:txBody>
      <dsp:txXfrm>
        <a:off x="4493358" y="0"/>
        <a:ext cx="2947635" cy="821093"/>
      </dsp:txXfrm>
    </dsp:sp>
    <dsp:sp modelId="{220F54DB-C934-4AB7-B295-E4CF38A49269}">
      <dsp:nvSpPr>
        <dsp:cNvPr id="0" name=""/>
        <dsp:cNvSpPr/>
      </dsp:nvSpPr>
      <dsp:spPr>
        <a:xfrm>
          <a:off x="7071254" y="0"/>
          <a:ext cx="3768728" cy="82109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marL="0" lvl="0" indent="0" algn="ctr" defTabSz="711200">
            <a:lnSpc>
              <a:spcPct val="90000"/>
            </a:lnSpc>
            <a:spcBef>
              <a:spcPct val="0"/>
            </a:spcBef>
            <a:spcAft>
              <a:spcPct val="35000"/>
            </a:spcAft>
            <a:buNone/>
          </a:pPr>
          <a:r>
            <a:rPr lang="en-US" altLang="zh-CN" sz="1600" kern="1200" dirty="0"/>
            <a:t>Calculating Value at risk (Var)</a:t>
          </a:r>
          <a:endParaRPr lang="zh-CN" altLang="en-US" sz="1600" kern="1200" dirty="0"/>
        </a:p>
      </dsp:txBody>
      <dsp:txXfrm>
        <a:off x="7481801" y="0"/>
        <a:ext cx="2947635" cy="8210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17EB47-39B2-46C0-BB23-B6C9B0A50BA6}" type="datetimeFigureOut">
              <a:rPr lang="zh-CN" altLang="en-US" smtClean="0"/>
              <a:t>2024/5/28</a:t>
            </a:fld>
            <a:endParaRPr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C1C86F-501C-4964-B633-52F02D4D590B}" type="slidenum">
              <a:rPr lang="zh-CN" altLang="en-US" smtClean="0"/>
              <a:t>‹#›</a:t>
            </a:fld>
            <a:endParaRPr lang="zh-CN" altLang="en-US"/>
          </a:p>
        </p:txBody>
      </p:sp>
    </p:spTree>
    <p:extLst>
      <p:ext uri="{BB962C8B-B14F-4D97-AF65-F5344CB8AC3E}">
        <p14:creationId xmlns:p14="http://schemas.microsoft.com/office/powerpoint/2010/main" val="247644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List_of_extreme_temperatures_in_Canada"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n.wikipedia.org/wiki/Highest_temperature_ever_recorded_in_Canada"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g1088d17cd7e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8" name="Google Shape;628;g1088d17cd7e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altLang="zh-CN" b="0" i="0" dirty="0">
                <a:solidFill>
                  <a:srgbClr val="333333"/>
                </a:solidFill>
                <a:effectLst/>
                <a:latin typeface="Noto Sans" panose="020B0502040504020204" pitchFamily="34" charset="0"/>
              </a:rPr>
              <a:t>It was the warmest summer in 76 years, dating back to the start of national record-keeping in 1948. The average temperature anomaly was +2.0°C</a:t>
            </a:r>
            <a:endParaRPr lang="en-US" altLang="zh-CN" dirty="0"/>
          </a:p>
          <a:p>
            <a:pPr algn="l"/>
            <a:endParaRPr lang="en-US" altLang="zh-CN" dirty="0"/>
          </a:p>
          <a:p>
            <a:pPr algn="l"/>
            <a:r>
              <a:rPr lang="en-US" altLang="zh-CN" dirty="0"/>
              <a:t>100 Hectares = 1 </a:t>
            </a:r>
            <a:r>
              <a:rPr lang="en-US" altLang="zh-CN" b="0" i="0" dirty="0">
                <a:solidFill>
                  <a:srgbClr val="000000"/>
                </a:solidFill>
                <a:effectLst/>
                <a:latin typeface="inherit"/>
              </a:rPr>
              <a:t>Square Kilometer/ </a:t>
            </a:r>
            <a:r>
              <a:rPr lang="en-US" altLang="zh-CN" dirty="0">
                <a:solidFill>
                  <a:srgbClr val="FF0000"/>
                </a:solidFill>
              </a:rPr>
              <a:t>15 Million Hectares  = 150,000 </a:t>
            </a:r>
            <a:r>
              <a:rPr lang="en-US" altLang="zh-CN" b="0" i="0" dirty="0">
                <a:solidFill>
                  <a:srgbClr val="000000"/>
                </a:solidFill>
                <a:effectLst/>
                <a:latin typeface="inherit"/>
              </a:rPr>
              <a:t>Square Kilometer/ </a:t>
            </a:r>
            <a:r>
              <a:rPr lang="en-US" altLang="zh-CN" dirty="0">
                <a:solidFill>
                  <a:srgbClr val="FF0000"/>
                </a:solidFill>
              </a:rPr>
              <a:t>Canada's total area= </a:t>
            </a:r>
            <a:r>
              <a:rPr lang="en-US" altLang="zh-CN" b="0" i="0" dirty="0">
                <a:solidFill>
                  <a:srgbClr val="040C28"/>
                </a:solidFill>
                <a:effectLst/>
                <a:latin typeface="Google Sans"/>
              </a:rPr>
              <a:t>9,984,670 </a:t>
            </a:r>
            <a:r>
              <a:rPr lang="en-US" altLang="zh-CN" b="0" i="0" dirty="0">
                <a:solidFill>
                  <a:srgbClr val="000000"/>
                </a:solidFill>
                <a:effectLst/>
                <a:latin typeface="inherit"/>
              </a:rPr>
              <a:t>Square Kilometer</a:t>
            </a:r>
            <a:endParaRPr lang="zh-CN" altLang="en-US" dirty="0"/>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4</a:t>
            </a:fld>
            <a:endParaRPr lang="zh-CN" altLang="en-US"/>
          </a:p>
        </p:txBody>
      </p:sp>
    </p:spTree>
    <p:extLst>
      <p:ext uri="{BB962C8B-B14F-4D97-AF65-F5344CB8AC3E}">
        <p14:creationId xmlns:p14="http://schemas.microsoft.com/office/powerpoint/2010/main" val="3604359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0" i="0" dirty="0">
                <a:effectLst/>
                <a:latin typeface="Avenir LT"/>
              </a:rPr>
              <a:t>Insured Damage for Severe Weather Events in 2023 (9 Events)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0" i="0" dirty="0">
                <a:effectLst/>
                <a:latin typeface="Avenir LT"/>
              </a:rPr>
              <a:t>(</a:t>
            </a:r>
            <a:r>
              <a:rPr lang="en-US" altLang="zh-CN" b="1" i="0" dirty="0">
                <a:solidFill>
                  <a:srgbClr val="54565B"/>
                </a:solidFill>
                <a:effectLst/>
                <a:latin typeface="Open Sans" panose="020B0606030504020204" pitchFamily="34" charset="0"/>
              </a:rPr>
              <a:t>August 24:</a:t>
            </a:r>
            <a:r>
              <a:rPr lang="en-US" altLang="zh-CN" b="0" i="0" dirty="0">
                <a:solidFill>
                  <a:srgbClr val="54565B"/>
                </a:solidFill>
                <a:effectLst/>
                <a:latin typeface="Open Sans" panose="020B0606030504020204" pitchFamily="34" charset="0"/>
              </a:rPr>
              <a:t> Winnipeg hailstorm – $140 million</a:t>
            </a:r>
            <a:r>
              <a:rPr lang="en-US" altLang="zh-CN" b="0" i="0" dirty="0">
                <a:effectLst/>
                <a:latin typeface="Avenir LT"/>
              </a:rPr>
              <a:t>)</a:t>
            </a:r>
          </a:p>
          <a:p>
            <a:endParaRPr lang="zh-CN" altLang="en-US" dirty="0"/>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5</a:t>
            </a:fld>
            <a:endParaRPr lang="zh-CN" altLang="en-US"/>
          </a:p>
        </p:txBody>
      </p:sp>
    </p:spTree>
    <p:extLst>
      <p:ext uri="{BB962C8B-B14F-4D97-AF65-F5344CB8AC3E}">
        <p14:creationId xmlns:p14="http://schemas.microsoft.com/office/powerpoint/2010/main" val="1399130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kern="1200" dirty="0">
                <a:solidFill>
                  <a:srgbClr val="202122"/>
                </a:solidFill>
                <a:effectLst/>
                <a:latin typeface="Arial" panose="020B0604020202020204" pitchFamily="34" charset="0"/>
                <a:ea typeface="+mn-ea"/>
                <a:cs typeface="+mn-cs"/>
              </a:rPr>
              <a:t>The village had been setting </a:t>
            </a:r>
            <a:r>
              <a:rPr lang="en-US" altLang="zh-CN" sz="1200" b="0" i="0" kern="1200" dirty="0">
                <a:solidFill>
                  <a:srgbClr val="202122"/>
                </a:solidFill>
                <a:effectLst/>
                <a:latin typeface="Arial" panose="020B0604020202020204" pitchFamily="34" charset="0"/>
                <a:ea typeface="+mn-ea"/>
                <a:cs typeface="+mn-cs"/>
                <a:hlinkClick r:id="rId3" tooltip="List of extreme temperatures in Canada">
                  <a:extLst>
                    <a:ext uri="{A12FA001-AC4F-418D-AE19-62706E023703}">
                      <ahyp:hlinkClr xmlns:ahyp="http://schemas.microsoft.com/office/drawing/2018/hyperlinkcolor" val="tx"/>
                    </a:ext>
                  </a:extLst>
                </a:hlinkClick>
              </a:rPr>
              <a:t>Canadian temperature records</a:t>
            </a:r>
            <a:r>
              <a:rPr lang="en-US" altLang="zh-CN" sz="1200" b="0" i="0" kern="1200" dirty="0">
                <a:solidFill>
                  <a:srgbClr val="202122"/>
                </a:solidFill>
                <a:effectLst/>
                <a:latin typeface="Arial" panose="020B0604020202020204" pitchFamily="34" charset="0"/>
                <a:ea typeface="+mn-ea"/>
                <a:cs typeface="+mn-cs"/>
              </a:rPr>
              <a:t> in the previous days, including reaching 49.6 °C (121.3 °F) the previous day, the </a:t>
            </a:r>
            <a:r>
              <a:rPr lang="en-US" altLang="zh-CN" sz="1200" b="0" i="0" kern="1200" dirty="0">
                <a:solidFill>
                  <a:srgbClr val="202122"/>
                </a:solidFill>
                <a:effectLst/>
                <a:latin typeface="Arial" panose="020B0604020202020204" pitchFamily="34" charset="0"/>
                <a:ea typeface="+mn-ea"/>
                <a:cs typeface="+mn-cs"/>
                <a:hlinkClick r:id="rId4" tooltip="Highest temperature ever recorded in Canada">
                  <a:extLst>
                    <a:ext uri="{A12FA001-AC4F-418D-AE19-62706E023703}">
                      <ahyp:hlinkClr xmlns:ahyp="http://schemas.microsoft.com/office/drawing/2018/hyperlinkcolor" val="tx"/>
                    </a:ext>
                  </a:extLst>
                </a:hlinkClick>
              </a:rPr>
              <a:t>highest temperature ever recorded in Canada</a:t>
            </a:r>
            <a:r>
              <a:rPr lang="en-US" altLang="zh-CN" sz="1200" b="0" i="0" kern="1200" dirty="0">
                <a:solidFill>
                  <a:srgbClr val="202122"/>
                </a:solidFill>
                <a:effectLst/>
                <a:latin typeface="Arial" panose="020B0604020202020204" pitchFamily="34" charset="0"/>
                <a:ea typeface="+mn-ea"/>
                <a:cs typeface="+mn-cs"/>
              </a:rPr>
              <a:t>.</a:t>
            </a:r>
            <a:endParaRPr lang="zh-CN" altLang="en-US" sz="1200" b="0" i="0" kern="1200" dirty="0">
              <a:solidFill>
                <a:srgbClr val="202122"/>
              </a:solidFill>
              <a:effectLst/>
              <a:latin typeface="Arial" panose="020B0604020202020204" pitchFamily="34" charset="0"/>
              <a:ea typeface="+mn-ea"/>
              <a:cs typeface="+mn-cs"/>
            </a:endParaRPr>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6</a:t>
            </a:fld>
            <a:endParaRPr lang="zh-CN" altLang="en-US"/>
          </a:p>
        </p:txBody>
      </p:sp>
    </p:spTree>
    <p:extLst>
      <p:ext uri="{BB962C8B-B14F-4D97-AF65-F5344CB8AC3E}">
        <p14:creationId xmlns:p14="http://schemas.microsoft.com/office/powerpoint/2010/main" val="2436965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GNPI: 4 Billion, may overestimate the price. 8% market in Alberta. </a:t>
            </a:r>
          </a:p>
          <a:p>
            <a:r>
              <a:rPr lang="en-US" altLang="zh-CN" dirty="0"/>
              <a:t>Premiums ceded to reinsurers: About 200 Million</a:t>
            </a:r>
          </a:p>
          <a:p>
            <a:endParaRPr lang="zh-CN" altLang="en-US" dirty="0"/>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8</a:t>
            </a:fld>
            <a:endParaRPr lang="zh-CN" altLang="en-US"/>
          </a:p>
        </p:txBody>
      </p:sp>
    </p:spTree>
    <p:extLst>
      <p:ext uri="{BB962C8B-B14F-4D97-AF65-F5344CB8AC3E}">
        <p14:creationId xmlns:p14="http://schemas.microsoft.com/office/powerpoint/2010/main" val="3556204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b="0" i="0" dirty="0">
                <a:solidFill>
                  <a:srgbClr val="333333"/>
                </a:solidFill>
                <a:effectLst/>
                <a:latin typeface="Noto Sans" panose="020B0502040504020204" pitchFamily="34" charset="0"/>
              </a:rPr>
              <a:t>The Air Quality Benefits Assessment Tool (AQBAT) is a computer application developed by Health Canada which is designed to estimate the human health impacts of changes in Canada’s ambient air quality. </a:t>
            </a:r>
          </a:p>
          <a:p>
            <a:r>
              <a:rPr lang="en-US" altLang="zh-CN" b="0" i="0" dirty="0">
                <a:solidFill>
                  <a:srgbClr val="1F1F1F"/>
                </a:solidFill>
                <a:effectLst/>
                <a:latin typeface="ElsevierGulliver"/>
              </a:rPr>
              <a:t>The analysis estimated annual premature mortalities ranging from 54–240 premature mortalities attributable to short-term exposure and 570–2500 premature mortalities attributable to long-term exposure, as well as many non-fatal cardiorespiratory health outcomes. The economic valuation of the population health impacts was estimated per year at $410M–$1.8B for acute health impacts and $4.3B–$19B for chronic health impacts for the study period. The health impacts were greatest in the provinces with populations in close proximity to wildfire activity, though health impacts were also noted across many provinces indicating the long-range transport of wildfire-PM</a:t>
            </a:r>
            <a:r>
              <a:rPr lang="en-US" altLang="zh-CN" b="0" i="0" baseline="-25000" dirty="0">
                <a:solidFill>
                  <a:srgbClr val="1F1F1F"/>
                </a:solidFill>
                <a:effectLst/>
                <a:latin typeface="ElsevierGulliver"/>
              </a:rPr>
              <a:t>2.5</a:t>
            </a:r>
            <a:r>
              <a:rPr lang="en-US" altLang="zh-CN" b="0" i="0" dirty="0">
                <a:solidFill>
                  <a:srgbClr val="1F1F1F"/>
                </a:solidFill>
                <a:effectLst/>
                <a:latin typeface="ElsevierGulliver"/>
              </a:rPr>
              <a:t>. </a:t>
            </a:r>
            <a:endParaRPr lang="zh-CN" altLang="en-US" dirty="0"/>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12</a:t>
            </a:fld>
            <a:endParaRPr lang="zh-CN" altLang="en-US"/>
          </a:p>
        </p:txBody>
      </p:sp>
    </p:spTree>
    <p:extLst>
      <p:ext uri="{BB962C8B-B14F-4D97-AF65-F5344CB8AC3E}">
        <p14:creationId xmlns:p14="http://schemas.microsoft.com/office/powerpoint/2010/main" val="2928363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altLang="zh-CN" b="0" i="0" dirty="0">
                <a:solidFill>
                  <a:srgbClr val="333333"/>
                </a:solidFill>
                <a:effectLst/>
                <a:latin typeface="NPRSerif"/>
              </a:rPr>
              <a:t>wildfire smoke is more harmful than other tiny particles, like pollution from fossil fuel combustion or fine dust. It's likely more harmful smoke is produced when wildfires burn through urban areas, where everything from houses full of insulation to car batteries, and metal are torched. </a:t>
            </a:r>
            <a:r>
              <a:rPr lang="en-US" altLang="zh-CN" b="0" i="0" dirty="0">
                <a:solidFill>
                  <a:srgbClr val="333333"/>
                </a:solidFill>
                <a:effectLst/>
                <a:latin typeface="Noto Sans" panose="020B0502040504020204" pitchFamily="34" charset="0"/>
              </a:rPr>
              <a:t>ozone</a:t>
            </a:r>
          </a:p>
          <a:p>
            <a:pPr algn="l">
              <a:buFont typeface="Arial" panose="020B0604020202020204" pitchFamily="34" charset="0"/>
              <a:buChar char="•"/>
            </a:pPr>
            <a:r>
              <a:rPr lang="en-US" altLang="zh-CN" b="0" i="0" dirty="0" err="1">
                <a:solidFill>
                  <a:srgbClr val="333333"/>
                </a:solidFill>
                <a:effectLst/>
                <a:latin typeface="Noto Sans" panose="020B0502040504020204" pitchFamily="34" charset="0"/>
              </a:rPr>
              <a:t>sulphur</a:t>
            </a:r>
            <a:r>
              <a:rPr lang="en-US" altLang="zh-CN" b="0" i="0" dirty="0">
                <a:solidFill>
                  <a:srgbClr val="333333"/>
                </a:solidFill>
                <a:effectLst/>
                <a:latin typeface="Noto Sans" panose="020B0502040504020204" pitchFamily="34" charset="0"/>
              </a:rPr>
              <a:t> dioxide</a:t>
            </a:r>
          </a:p>
          <a:p>
            <a:pPr algn="l">
              <a:buFont typeface="Arial" panose="020B0604020202020204" pitchFamily="34" charset="0"/>
              <a:buChar char="•"/>
            </a:pPr>
            <a:r>
              <a:rPr lang="en-US" altLang="zh-CN" b="0" i="0" dirty="0">
                <a:solidFill>
                  <a:srgbClr val="333333"/>
                </a:solidFill>
                <a:effectLst/>
                <a:latin typeface="Noto Sans" panose="020B0502040504020204" pitchFamily="34" charset="0"/>
              </a:rPr>
              <a:t>nitrogen dioxide</a:t>
            </a:r>
          </a:p>
          <a:p>
            <a:pPr algn="l">
              <a:buFont typeface="Arial" panose="020B0604020202020204" pitchFamily="34" charset="0"/>
              <a:buChar char="•"/>
            </a:pPr>
            <a:r>
              <a:rPr lang="en-US" altLang="zh-CN" b="0" i="0" dirty="0">
                <a:solidFill>
                  <a:srgbClr val="333333"/>
                </a:solidFill>
                <a:effectLst/>
                <a:latin typeface="Noto Sans" panose="020B0502040504020204" pitchFamily="34" charset="0"/>
              </a:rPr>
              <a:t>carbon monoxide</a:t>
            </a:r>
          </a:p>
          <a:p>
            <a:pPr algn="l">
              <a:buFont typeface="Arial" panose="020B0604020202020204" pitchFamily="34" charset="0"/>
              <a:buChar char="•"/>
            </a:pPr>
            <a:r>
              <a:rPr lang="en-US" altLang="zh-CN" b="0" i="0" dirty="0">
                <a:solidFill>
                  <a:srgbClr val="333333"/>
                </a:solidFill>
                <a:effectLst/>
                <a:latin typeface="Noto Sans" panose="020B0502040504020204" pitchFamily="34" charset="0"/>
              </a:rPr>
              <a:t>volatile organic compounds</a:t>
            </a:r>
          </a:p>
          <a:p>
            <a:pPr algn="l">
              <a:buFont typeface="Arial" panose="020B0604020202020204" pitchFamily="34" charset="0"/>
              <a:buChar char="•"/>
            </a:pPr>
            <a:r>
              <a:rPr lang="en-US" altLang="zh-CN" b="0" i="0" dirty="0">
                <a:solidFill>
                  <a:srgbClr val="333333"/>
                </a:solidFill>
                <a:effectLst/>
                <a:latin typeface="Noto Sans" panose="020B0502040504020204" pitchFamily="34" charset="0"/>
              </a:rPr>
              <a:t>fine particulate matter (PM</a:t>
            </a:r>
            <a:r>
              <a:rPr lang="en-US" altLang="zh-CN" b="0" i="0" baseline="-25000" dirty="0">
                <a:solidFill>
                  <a:srgbClr val="333333"/>
                </a:solidFill>
                <a:effectLst/>
                <a:latin typeface="Noto Sans" panose="020B0502040504020204" pitchFamily="34" charset="0"/>
              </a:rPr>
              <a:t>2.5</a:t>
            </a:r>
            <a:r>
              <a:rPr lang="en-US" altLang="zh-CN" b="0" i="0" dirty="0">
                <a:solidFill>
                  <a:srgbClr val="333333"/>
                </a:solidFill>
                <a:effectLst/>
                <a:latin typeface="Noto Sans" panose="020B0502040504020204" pitchFamily="34" charset="0"/>
              </a:rPr>
              <a:t>)</a:t>
            </a:r>
          </a:p>
          <a:p>
            <a:pPr algn="l">
              <a:buFont typeface="Arial" panose="020B0604020202020204" pitchFamily="34" charset="0"/>
              <a:buNone/>
            </a:pPr>
            <a:r>
              <a:rPr lang="en-US" altLang="zh-CN" b="0" i="0" dirty="0">
                <a:solidFill>
                  <a:srgbClr val="36362B"/>
                </a:solidFill>
                <a:effectLst/>
                <a:latin typeface="plantin"/>
              </a:rPr>
              <a:t>These particles penetrate deep into people's lungs and can cross into the bloodstream or even into the brain. </a:t>
            </a:r>
            <a:endParaRPr lang="en-US" altLang="zh-CN" b="0" i="0" dirty="0">
              <a:solidFill>
                <a:srgbClr val="333333"/>
              </a:solidFill>
              <a:effectLst/>
              <a:latin typeface="Noto Sans" panose="020B0502040504020204" pitchFamily="34" charset="0"/>
            </a:endParaRPr>
          </a:p>
          <a:p>
            <a:pPr algn="l">
              <a:buFont typeface="Arial" panose="020B0604020202020204" pitchFamily="34" charset="0"/>
              <a:buChar char="•"/>
            </a:pPr>
            <a:endParaRPr lang="en-US" altLang="zh-CN" b="0" i="0" dirty="0">
              <a:solidFill>
                <a:srgbClr val="333333"/>
              </a:solidFill>
              <a:effectLst/>
              <a:latin typeface="Noto Sans" panose="020B0502040504020204" pitchFamily="34" charset="0"/>
            </a:endParaRPr>
          </a:p>
          <a:p>
            <a:pPr algn="l">
              <a:buFont typeface="Arial" panose="020B0604020202020204" pitchFamily="34" charset="0"/>
              <a:buChar char="•"/>
            </a:pPr>
            <a:r>
              <a:rPr lang="en-US" altLang="zh-CN" b="0" i="0" dirty="0">
                <a:solidFill>
                  <a:srgbClr val="36362B"/>
                </a:solidFill>
                <a:effectLst/>
                <a:latin typeface="plantin"/>
              </a:rPr>
              <a:t>Physician and researcher Juan Aguilera, now at the University of Texas School of Public Health in El Paso, has studied the impacts of air pollution on his patients' health. </a:t>
            </a:r>
            <a:endParaRPr lang="en-US" altLang="zh-CN" b="0" i="0" dirty="0">
              <a:solidFill>
                <a:srgbClr val="333333"/>
              </a:solidFill>
              <a:effectLst/>
              <a:latin typeface="Noto Sans" panose="020B0502040504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b="1" i="0" dirty="0">
                <a:solidFill>
                  <a:srgbClr val="1A1A1A"/>
                </a:solidFill>
                <a:effectLst/>
                <a:latin typeface="Montserrat" panose="00000500000000000000" pitchFamily="2" charset="0"/>
              </a:rPr>
              <a:t>Study finds that short-term exposure to smoke from 2016 Fort McMurray wildfires in Alberta affected lung function</a:t>
            </a:r>
          </a:p>
          <a:p>
            <a:pPr algn="l">
              <a:buFont typeface="Arial" panose="020B0604020202020204" pitchFamily="34" charset="0"/>
              <a:buChar char="•"/>
            </a:pPr>
            <a:endParaRPr lang="en-US" altLang="zh-CN" b="0" i="0" dirty="0">
              <a:solidFill>
                <a:srgbClr val="333333"/>
              </a:solidFill>
              <a:effectLst/>
              <a:latin typeface="Noto Sans" panose="020B050204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b="0" i="0" dirty="0">
              <a:solidFill>
                <a:srgbClr val="333333"/>
              </a:solidFill>
              <a:effectLst/>
              <a:latin typeface="NPRSerif"/>
            </a:endParaRPr>
          </a:p>
          <a:p>
            <a:r>
              <a:rPr lang="zh-CN" altLang="en-US" dirty="0"/>
              <a:t> </a:t>
            </a:r>
          </a:p>
        </p:txBody>
      </p:sp>
      <p:sp>
        <p:nvSpPr>
          <p:cNvPr id="4" name="Slide Number Placeholder 3"/>
          <p:cNvSpPr>
            <a:spLocks noGrp="1"/>
          </p:cNvSpPr>
          <p:nvPr>
            <p:ph type="sldNum" sz="quarter" idx="5"/>
          </p:nvPr>
        </p:nvSpPr>
        <p:spPr/>
        <p:txBody>
          <a:bodyPr/>
          <a:lstStyle/>
          <a:p>
            <a:fld id="{15C1C86F-501C-4964-B633-52F02D4D590B}" type="slidenum">
              <a:rPr lang="zh-CN" altLang="en-US" smtClean="0"/>
              <a:t>13</a:t>
            </a:fld>
            <a:endParaRPr lang="zh-CN" altLang="en-US"/>
          </a:p>
        </p:txBody>
      </p:sp>
    </p:spTree>
    <p:extLst>
      <p:ext uri="{BB962C8B-B14F-4D97-AF65-F5344CB8AC3E}">
        <p14:creationId xmlns:p14="http://schemas.microsoft.com/office/powerpoint/2010/main" val="3226495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842C6-B6F5-0945-E7F8-335FF7A369E1}"/>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7B445D30-6C86-7E53-E978-02F9236D70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D7989597-872B-E4E2-E4F1-2770413EEDFE}"/>
              </a:ext>
            </a:extLst>
          </p:cNvPr>
          <p:cNvSpPr>
            <a:spLocks noGrp="1"/>
          </p:cNvSpPr>
          <p:nvPr>
            <p:ph type="dt" sz="half" idx="10"/>
          </p:nvPr>
        </p:nvSpPr>
        <p:spPr/>
        <p:txBody>
          <a:bodyPr/>
          <a:lstStyle/>
          <a:p>
            <a:fld id="{3FAC08AA-1071-4148-9263-A1E8C8FBE842}" type="datetime1">
              <a:rPr lang="zh-CN" altLang="en-US" smtClean="0"/>
              <a:t>2024/5/28</a:t>
            </a:fld>
            <a:endParaRPr lang="zh-CN" altLang="en-US"/>
          </a:p>
        </p:txBody>
      </p:sp>
      <p:sp>
        <p:nvSpPr>
          <p:cNvPr id="5" name="Footer Placeholder 4">
            <a:extLst>
              <a:ext uri="{FF2B5EF4-FFF2-40B4-BE49-F238E27FC236}">
                <a16:creationId xmlns:a16="http://schemas.microsoft.com/office/drawing/2014/main" id="{C1A0FECD-EE32-23DE-75B9-9F383DF3FE68}"/>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89C0DA62-2DDC-4D1D-618C-0AA07C0B4A05}"/>
              </a:ext>
            </a:extLst>
          </p:cNvPr>
          <p:cNvSpPr>
            <a:spLocks noGrp="1"/>
          </p:cNvSpPr>
          <p:nvPr>
            <p:ph type="sldNum" sz="quarter" idx="12"/>
          </p:nvPr>
        </p:nvSpPr>
        <p:spPr/>
        <p:txBody>
          <a:bodyPr/>
          <a:lstStyle/>
          <a:p>
            <a:fld id="{979339D4-E46C-4A92-9C40-85F4FA0D3B40}" type="slidenum">
              <a:rPr lang="zh-CN" altLang="en-US" smtClean="0"/>
              <a:t>‹#›</a:t>
            </a:fld>
            <a:endParaRPr lang="zh-CN" altLang="en-US"/>
          </a:p>
        </p:txBody>
      </p:sp>
    </p:spTree>
    <p:extLst>
      <p:ext uri="{BB962C8B-B14F-4D97-AF65-F5344CB8AC3E}">
        <p14:creationId xmlns:p14="http://schemas.microsoft.com/office/powerpoint/2010/main" val="31654248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8412-4869-F589-51FD-814915DFDEDD}"/>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141CD623-9B73-6EA4-CB17-83C3CBF4D3F2}"/>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C558BEF4-6075-444D-90B3-536A4F987CBB}"/>
              </a:ext>
            </a:extLst>
          </p:cNvPr>
          <p:cNvSpPr>
            <a:spLocks noGrp="1"/>
          </p:cNvSpPr>
          <p:nvPr>
            <p:ph type="dt" sz="half" idx="10"/>
          </p:nvPr>
        </p:nvSpPr>
        <p:spPr/>
        <p:txBody>
          <a:bodyPr/>
          <a:lstStyle/>
          <a:p>
            <a:fld id="{6C5CD320-F2E5-4791-B01A-2E4F34C7901A}" type="datetime1">
              <a:rPr lang="zh-CN" altLang="en-US" smtClean="0"/>
              <a:t>2024/5/28</a:t>
            </a:fld>
            <a:endParaRPr lang="zh-CN" altLang="en-US"/>
          </a:p>
        </p:txBody>
      </p:sp>
      <p:sp>
        <p:nvSpPr>
          <p:cNvPr id="5" name="Footer Placeholder 4">
            <a:extLst>
              <a:ext uri="{FF2B5EF4-FFF2-40B4-BE49-F238E27FC236}">
                <a16:creationId xmlns:a16="http://schemas.microsoft.com/office/drawing/2014/main" id="{4F4E3F87-98FA-61D1-8D86-614585E3E40E}"/>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34A672D4-4427-CB52-7E42-ACE77F407BB5}"/>
              </a:ext>
            </a:extLst>
          </p:cNvPr>
          <p:cNvSpPr>
            <a:spLocks noGrp="1"/>
          </p:cNvSpPr>
          <p:nvPr>
            <p:ph type="sldNum" sz="quarter" idx="12"/>
          </p:nvPr>
        </p:nvSpPr>
        <p:spPr/>
        <p:txBody>
          <a:bodyPr/>
          <a:lstStyle/>
          <a:p>
            <a:fld id="{979339D4-E46C-4A92-9C40-85F4FA0D3B40}" type="slidenum">
              <a:rPr lang="zh-CN" altLang="en-US" smtClean="0"/>
              <a:t>‹#›</a:t>
            </a:fld>
            <a:endParaRPr lang="zh-CN" altLang="en-US"/>
          </a:p>
        </p:txBody>
      </p:sp>
      <p:cxnSp>
        <p:nvCxnSpPr>
          <p:cNvPr id="8" name="Straight Connector 7">
            <a:extLst>
              <a:ext uri="{FF2B5EF4-FFF2-40B4-BE49-F238E27FC236}">
                <a16:creationId xmlns:a16="http://schemas.microsoft.com/office/drawing/2014/main" id="{1A1D29B5-E563-CD02-6CEF-6BF9C1B6087C}"/>
              </a:ext>
            </a:extLst>
          </p:cNvPr>
          <p:cNvCxnSpPr/>
          <p:nvPr userDrawn="1"/>
        </p:nvCxnSpPr>
        <p:spPr>
          <a:xfrm>
            <a:off x="838200" y="1338995"/>
            <a:ext cx="105156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336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85BB7-D203-D5E9-DDE5-4BCB9BFE4382}"/>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2B271376-D93A-1895-BCFA-F5EC9D99818F}"/>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32BFD828-95EB-91AE-1A1C-04A3B5A2D3F4}"/>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D7001895-D566-459E-D459-3D0EA067274F}"/>
              </a:ext>
            </a:extLst>
          </p:cNvPr>
          <p:cNvSpPr>
            <a:spLocks noGrp="1"/>
          </p:cNvSpPr>
          <p:nvPr>
            <p:ph type="dt" sz="half" idx="10"/>
          </p:nvPr>
        </p:nvSpPr>
        <p:spPr/>
        <p:txBody>
          <a:bodyPr/>
          <a:lstStyle/>
          <a:p>
            <a:fld id="{0299FD0C-61BB-4A54-BE11-FD8426F3EEA7}" type="datetime1">
              <a:rPr lang="zh-CN" altLang="en-US" smtClean="0"/>
              <a:t>2024/5/28</a:t>
            </a:fld>
            <a:endParaRPr lang="zh-CN" altLang="en-US"/>
          </a:p>
        </p:txBody>
      </p:sp>
      <p:sp>
        <p:nvSpPr>
          <p:cNvPr id="6" name="Footer Placeholder 5">
            <a:extLst>
              <a:ext uri="{FF2B5EF4-FFF2-40B4-BE49-F238E27FC236}">
                <a16:creationId xmlns:a16="http://schemas.microsoft.com/office/drawing/2014/main" id="{B64B0369-F1ED-F594-95A6-791E99C074D4}"/>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D5E1C04C-7E60-F950-7DAF-BFE9D0E3151E}"/>
              </a:ext>
            </a:extLst>
          </p:cNvPr>
          <p:cNvSpPr>
            <a:spLocks noGrp="1"/>
          </p:cNvSpPr>
          <p:nvPr>
            <p:ph type="sldNum" sz="quarter" idx="12"/>
          </p:nvPr>
        </p:nvSpPr>
        <p:spPr/>
        <p:txBody>
          <a:bodyPr/>
          <a:lstStyle/>
          <a:p>
            <a:fld id="{979339D4-E46C-4A92-9C40-85F4FA0D3B40}" type="slidenum">
              <a:rPr lang="zh-CN" altLang="en-US" smtClean="0"/>
              <a:t>‹#›</a:t>
            </a:fld>
            <a:endParaRPr lang="zh-CN" altLang="en-US"/>
          </a:p>
        </p:txBody>
      </p:sp>
      <p:cxnSp>
        <p:nvCxnSpPr>
          <p:cNvPr id="9" name="Straight Connector 8">
            <a:extLst>
              <a:ext uri="{FF2B5EF4-FFF2-40B4-BE49-F238E27FC236}">
                <a16:creationId xmlns:a16="http://schemas.microsoft.com/office/drawing/2014/main" id="{790275E4-89A7-2291-4FC8-8C3CF738B907}"/>
              </a:ext>
            </a:extLst>
          </p:cNvPr>
          <p:cNvCxnSpPr/>
          <p:nvPr userDrawn="1"/>
        </p:nvCxnSpPr>
        <p:spPr>
          <a:xfrm>
            <a:off x="838200" y="1338995"/>
            <a:ext cx="105156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6780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8E1C-479D-0E45-4B29-1BBAE2326942}"/>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B3B4C6DC-681C-BCC2-2C81-E7E150B1A8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11AADE40-6FAD-3AC2-6CCB-447677F42780}"/>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78C4BEEE-2ABF-22D3-BCC7-4C6F4F0E3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12215973-4FD3-7A4F-C9D2-AC35D445DED9}"/>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1E8DCB1A-556E-8395-6D66-43F16C9F2660}"/>
              </a:ext>
            </a:extLst>
          </p:cNvPr>
          <p:cNvSpPr>
            <a:spLocks noGrp="1"/>
          </p:cNvSpPr>
          <p:nvPr>
            <p:ph type="dt" sz="half" idx="10"/>
          </p:nvPr>
        </p:nvSpPr>
        <p:spPr/>
        <p:txBody>
          <a:bodyPr/>
          <a:lstStyle/>
          <a:p>
            <a:fld id="{3AA49117-CEAF-4A0C-A726-A75943600009}" type="datetime1">
              <a:rPr lang="zh-CN" altLang="en-US" smtClean="0"/>
              <a:t>2024/5/28</a:t>
            </a:fld>
            <a:endParaRPr lang="zh-CN" altLang="en-US"/>
          </a:p>
        </p:txBody>
      </p:sp>
      <p:sp>
        <p:nvSpPr>
          <p:cNvPr id="8" name="Footer Placeholder 7">
            <a:extLst>
              <a:ext uri="{FF2B5EF4-FFF2-40B4-BE49-F238E27FC236}">
                <a16:creationId xmlns:a16="http://schemas.microsoft.com/office/drawing/2014/main" id="{136F36A3-D80C-049D-8B99-DE37C84B34F1}"/>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7ECD1DE3-172C-D0CD-3596-659E0A2538F6}"/>
              </a:ext>
            </a:extLst>
          </p:cNvPr>
          <p:cNvSpPr>
            <a:spLocks noGrp="1"/>
          </p:cNvSpPr>
          <p:nvPr>
            <p:ph type="sldNum" sz="quarter" idx="12"/>
          </p:nvPr>
        </p:nvSpPr>
        <p:spPr/>
        <p:txBody>
          <a:bodyPr/>
          <a:lstStyle/>
          <a:p>
            <a:fld id="{979339D4-E46C-4A92-9C40-85F4FA0D3B40}" type="slidenum">
              <a:rPr lang="zh-CN" altLang="en-US" smtClean="0"/>
              <a:t>‹#›</a:t>
            </a:fld>
            <a:endParaRPr lang="zh-CN" altLang="en-US"/>
          </a:p>
        </p:txBody>
      </p:sp>
      <p:cxnSp>
        <p:nvCxnSpPr>
          <p:cNvPr id="11" name="Straight Connector 10">
            <a:extLst>
              <a:ext uri="{FF2B5EF4-FFF2-40B4-BE49-F238E27FC236}">
                <a16:creationId xmlns:a16="http://schemas.microsoft.com/office/drawing/2014/main" id="{7719025C-9395-6A2C-552A-7AC39F85E0E6}"/>
              </a:ext>
            </a:extLst>
          </p:cNvPr>
          <p:cNvCxnSpPr/>
          <p:nvPr userDrawn="1"/>
        </p:nvCxnSpPr>
        <p:spPr>
          <a:xfrm>
            <a:off x="838200" y="1338995"/>
            <a:ext cx="105156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83282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C4E5ED-ECA2-B961-457B-0C6C39791421}"/>
              </a:ext>
            </a:extLst>
          </p:cNvPr>
          <p:cNvSpPr>
            <a:spLocks noGrp="1"/>
          </p:cNvSpPr>
          <p:nvPr>
            <p:ph type="title"/>
          </p:nvPr>
        </p:nvSpPr>
        <p:spPr>
          <a:xfrm>
            <a:off x="838200" y="365125"/>
            <a:ext cx="10515600" cy="1325563"/>
          </a:xfrm>
          <a:prstGeom prst="rect">
            <a:avLst/>
          </a:prstGeom>
          <a:noFill/>
          <a:ln w="12700" cap="flat">
            <a:noFill/>
          </a:ln>
        </p:spPr>
        <p:txBody>
          <a:bodyPr vert="horz" lIns="91440" tIns="45720" rIns="91440" bIns="45720" rtlCol="0" anchor="ctr">
            <a:normAutofit/>
          </a:bodyPr>
          <a:lstStyle/>
          <a:p>
            <a:r>
              <a:rPr lang="en-US" altLang="zh-CN" dirty="0"/>
              <a:t>Click to edit Master title style</a:t>
            </a:r>
            <a:endParaRPr lang="zh-CN" altLang="en-US" dirty="0"/>
          </a:p>
        </p:txBody>
      </p:sp>
      <p:sp>
        <p:nvSpPr>
          <p:cNvPr id="3" name="Text Placeholder 2">
            <a:extLst>
              <a:ext uri="{FF2B5EF4-FFF2-40B4-BE49-F238E27FC236}">
                <a16:creationId xmlns:a16="http://schemas.microsoft.com/office/drawing/2014/main" id="{C03BDCBE-BA8F-BC1E-6B0A-8DE2F72740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zh-CN" altLang="en-US" dirty="0"/>
          </a:p>
        </p:txBody>
      </p:sp>
      <p:sp>
        <p:nvSpPr>
          <p:cNvPr id="4" name="Date Placeholder 3">
            <a:extLst>
              <a:ext uri="{FF2B5EF4-FFF2-40B4-BE49-F238E27FC236}">
                <a16:creationId xmlns:a16="http://schemas.microsoft.com/office/drawing/2014/main" id="{89672B85-B482-8471-3D25-98D8AE3DC0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0DE101-C487-4FE8-AFE9-8C3AA1183C1C}" type="datetime1">
              <a:rPr lang="zh-CN" altLang="en-US" smtClean="0"/>
              <a:t>2024/5/28</a:t>
            </a:fld>
            <a:endParaRPr lang="zh-CN" altLang="en-US" dirty="0"/>
          </a:p>
        </p:txBody>
      </p:sp>
      <p:sp>
        <p:nvSpPr>
          <p:cNvPr id="5" name="Footer Placeholder 4">
            <a:extLst>
              <a:ext uri="{FF2B5EF4-FFF2-40B4-BE49-F238E27FC236}">
                <a16:creationId xmlns:a16="http://schemas.microsoft.com/office/drawing/2014/main" id="{735D4E1C-DB60-B3BC-0D87-3B98FF933C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dirty="0"/>
          </a:p>
        </p:txBody>
      </p:sp>
      <p:sp>
        <p:nvSpPr>
          <p:cNvPr id="6" name="Slide Number Placeholder 5">
            <a:extLst>
              <a:ext uri="{FF2B5EF4-FFF2-40B4-BE49-F238E27FC236}">
                <a16:creationId xmlns:a16="http://schemas.microsoft.com/office/drawing/2014/main" id="{687F03EF-646C-EBED-AFEC-3A9E72C5D8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9339D4-E46C-4A92-9C40-85F4FA0D3B40}" type="slidenum">
              <a:rPr lang="zh-CN" altLang="en-US" smtClean="0"/>
              <a:t>‹#›</a:t>
            </a:fld>
            <a:endParaRPr lang="zh-CN" altLang="en-US" dirty="0"/>
          </a:p>
        </p:txBody>
      </p:sp>
      <p:pic>
        <p:nvPicPr>
          <p:cNvPr id="7" name="Picture 6">
            <a:extLst>
              <a:ext uri="{FF2B5EF4-FFF2-40B4-BE49-F238E27FC236}">
                <a16:creationId xmlns:a16="http://schemas.microsoft.com/office/drawing/2014/main" id="{C497C15A-26A9-87E4-60C2-FEBB724E3CFD}"/>
              </a:ext>
            </a:extLst>
          </p:cNvPr>
          <p:cNvPicPr>
            <a:picLocks noChangeAspect="1"/>
          </p:cNvPicPr>
          <p:nvPr userDrawn="1"/>
        </p:nvPicPr>
        <p:blipFill>
          <a:blip r:embed="rId6"/>
          <a:stretch>
            <a:fillRect/>
          </a:stretch>
        </p:blipFill>
        <p:spPr>
          <a:xfrm>
            <a:off x="0" y="6149920"/>
            <a:ext cx="3701588" cy="708080"/>
          </a:xfrm>
          <a:prstGeom prst="rect">
            <a:avLst/>
          </a:prstGeom>
        </p:spPr>
      </p:pic>
    </p:spTree>
    <p:extLst>
      <p:ext uri="{BB962C8B-B14F-4D97-AF65-F5344CB8AC3E}">
        <p14:creationId xmlns:p14="http://schemas.microsoft.com/office/powerpoint/2010/main" val="316965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chart" Target="../charts/chart3.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4.xml"/><Relationship Id="rId7" Type="http://schemas.openxmlformats.org/officeDocument/2006/relationships/chart" Target="../charts/char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3" name="Title 2">
            <a:extLst>
              <a:ext uri="{FF2B5EF4-FFF2-40B4-BE49-F238E27FC236}">
                <a16:creationId xmlns:a16="http://schemas.microsoft.com/office/drawing/2014/main" id="{C8C54B2A-C465-7C72-F5EF-16A1877FEC23}"/>
              </a:ext>
            </a:extLst>
          </p:cNvPr>
          <p:cNvSpPr>
            <a:spLocks noGrp="1"/>
          </p:cNvSpPr>
          <p:nvPr>
            <p:ph type="ctrTitle"/>
          </p:nvPr>
        </p:nvSpPr>
        <p:spPr>
          <a:xfrm>
            <a:off x="560173" y="246318"/>
            <a:ext cx="11071654" cy="5384800"/>
          </a:xfrm>
        </p:spPr>
        <p:txBody>
          <a:bodyPr>
            <a:normAutofit/>
          </a:bodyPr>
          <a:lstStyle/>
          <a:p>
            <a:r>
              <a:rPr lang="en-US" altLang="zh-CN" sz="3600" dirty="0">
                <a:latin typeface="Times New Roman" panose="02020603050405020304" pitchFamily="18" charset="0"/>
                <a:cs typeface="Times New Roman" panose="02020603050405020304" pitchFamily="18" charset="0"/>
              </a:rPr>
              <a:t>Impact of Wildfire Events on Insurance Practice</a:t>
            </a:r>
            <a:br>
              <a:rPr lang="en-US" altLang="zh-CN" sz="2800" dirty="0">
                <a:latin typeface="Times New Roman" panose="02020603050405020304" pitchFamily="18" charset="0"/>
                <a:cs typeface="Times New Roman" panose="02020603050405020304" pitchFamily="18" charset="0"/>
              </a:rPr>
            </a:br>
            <a:br>
              <a:rPr lang="en-US" altLang="zh-CN" sz="2000" dirty="0">
                <a:latin typeface="Times New Roman" panose="02020603050405020304" pitchFamily="18" charset="0"/>
                <a:cs typeface="Times New Roman" panose="02020603050405020304" pitchFamily="18" charset="0"/>
              </a:rPr>
            </a:br>
            <a:r>
              <a:rPr lang="en-US" altLang="zh-CN" sz="2000" dirty="0" err="1">
                <a:latin typeface="Times New Roman" panose="02020603050405020304" pitchFamily="18" charset="0"/>
                <a:cs typeface="Times New Roman" panose="02020603050405020304" pitchFamily="18" charset="0"/>
              </a:rPr>
              <a:t>Jiali</a:t>
            </a:r>
            <a:r>
              <a:rPr lang="en-US" altLang="zh-CN" sz="2000" dirty="0">
                <a:latin typeface="Times New Roman" panose="02020603050405020304" pitchFamily="18" charset="0"/>
                <a:cs typeface="Times New Roman" panose="02020603050405020304" pitchFamily="18" charset="0"/>
              </a:rPr>
              <a:t> Wang</a:t>
            </a:r>
            <a:br>
              <a:rPr lang="en-US" altLang="zh-CN" sz="2000" dirty="0">
                <a:latin typeface="Times New Roman" panose="02020603050405020304" pitchFamily="18" charset="0"/>
                <a:cs typeface="Times New Roman" panose="02020603050405020304" pitchFamily="18" charset="0"/>
              </a:rPr>
            </a:br>
            <a:r>
              <a:rPr lang="en-US" altLang="zh-CN" sz="2000" dirty="0">
                <a:latin typeface="Times New Roman" panose="02020603050405020304" pitchFamily="18" charset="0"/>
                <a:cs typeface="Times New Roman" panose="02020603050405020304" pitchFamily="18" charset="0"/>
              </a:rPr>
              <a:t>(M.Sc. research supervised by Dr.</a:t>
            </a:r>
            <a:r>
              <a:rPr lang="zh-CN" altLang="en-US" sz="2000" dirty="0">
                <a:latin typeface="Times New Roman" panose="02020603050405020304" pitchFamily="18" charset="0"/>
                <a:cs typeface="Times New Roman" panose="02020603050405020304" pitchFamily="18" charset="0"/>
              </a:rPr>
              <a:t> </a:t>
            </a:r>
            <a:r>
              <a:rPr lang="en-US" altLang="zh-CN" sz="2000" dirty="0" err="1">
                <a:latin typeface="Times New Roman" panose="02020603050405020304" pitchFamily="18" charset="0"/>
                <a:cs typeface="Times New Roman" panose="02020603050405020304" pitchFamily="18" charset="0"/>
              </a:rPr>
              <a:t>Xikui</a:t>
            </a:r>
            <a:r>
              <a:rPr lang="en-US" altLang="zh-CN" sz="2000" dirty="0">
                <a:latin typeface="Times New Roman" panose="02020603050405020304" pitchFamily="18" charset="0"/>
                <a:cs typeface="Times New Roman" panose="02020603050405020304" pitchFamily="18" charset="0"/>
              </a:rPr>
              <a:t> Wang)</a:t>
            </a:r>
            <a:br>
              <a:rPr lang="en-US" altLang="zh-CN" sz="2800" dirty="0">
                <a:latin typeface="Times New Roman" panose="02020603050405020304" pitchFamily="18" charset="0"/>
                <a:cs typeface="Times New Roman" panose="02020603050405020304" pitchFamily="18" charset="0"/>
              </a:rPr>
            </a:br>
            <a:br>
              <a:rPr lang="en-US" altLang="zh-CN" sz="2800" dirty="0">
                <a:latin typeface="Times New Roman" panose="02020603050405020304" pitchFamily="18" charset="0"/>
                <a:cs typeface="Times New Roman" panose="02020603050405020304" pitchFamily="18" charset="0"/>
              </a:rPr>
            </a:br>
            <a:r>
              <a:rPr lang="en-US" altLang="zh-CN" sz="2000" dirty="0">
                <a:latin typeface="Times New Roman" panose="02020603050405020304" pitchFamily="18" charset="0"/>
                <a:cs typeface="Times New Roman" panose="02020603050405020304" pitchFamily="18" charset="0"/>
              </a:rPr>
              <a:t>Warren Centre for Actuarial Studies and Research</a:t>
            </a:r>
            <a:br>
              <a:rPr lang="en-US" altLang="zh-CN" sz="2000" dirty="0">
                <a:latin typeface="Times New Roman" panose="02020603050405020304" pitchFamily="18" charset="0"/>
                <a:cs typeface="Times New Roman" panose="02020603050405020304" pitchFamily="18" charset="0"/>
              </a:rPr>
            </a:br>
            <a:r>
              <a:rPr lang="en-US" altLang="zh-CN" sz="2000" dirty="0">
                <a:latin typeface="Times New Roman" panose="02020603050405020304" pitchFamily="18" charset="0"/>
                <a:cs typeface="Times New Roman" panose="02020603050405020304" pitchFamily="18" charset="0"/>
              </a:rPr>
              <a:t>Asper School of Business</a:t>
            </a:r>
            <a:br>
              <a:rPr lang="en-US" altLang="zh-CN" sz="2000" dirty="0">
                <a:latin typeface="Times New Roman" panose="02020603050405020304" pitchFamily="18" charset="0"/>
                <a:cs typeface="Times New Roman" panose="02020603050405020304" pitchFamily="18" charset="0"/>
              </a:rPr>
            </a:br>
            <a:r>
              <a:rPr lang="en-US" altLang="zh-CN" sz="2000" dirty="0">
                <a:latin typeface="Times New Roman" panose="02020603050405020304" pitchFamily="18" charset="0"/>
                <a:cs typeface="Times New Roman" panose="02020603050405020304" pitchFamily="18" charset="0"/>
              </a:rPr>
              <a:t>University of Manitoba</a:t>
            </a:r>
            <a:br>
              <a:rPr lang="en-US" altLang="zh-CN" sz="2000" dirty="0">
                <a:latin typeface="Times New Roman" panose="02020603050405020304" pitchFamily="18" charset="0"/>
                <a:cs typeface="Times New Roman" panose="02020603050405020304" pitchFamily="18" charset="0"/>
              </a:rPr>
            </a:br>
            <a:br>
              <a:rPr lang="en-US" altLang="zh-CN" sz="2800" dirty="0">
                <a:latin typeface="Times New Roman" panose="02020603050405020304" pitchFamily="18" charset="0"/>
                <a:cs typeface="Times New Roman" panose="02020603050405020304" pitchFamily="18" charset="0"/>
              </a:rPr>
            </a:br>
            <a:r>
              <a:rPr lang="en-US" altLang="zh-CN" sz="2800" dirty="0">
                <a:latin typeface="Times New Roman" panose="02020603050405020304" pitchFamily="18" charset="0"/>
                <a:cs typeface="Times New Roman" panose="02020603050405020304" pitchFamily="18" charset="0"/>
              </a:rPr>
              <a:t>Presented at Winnipeg Actuaries' Club (WAC) </a:t>
            </a:r>
            <a:br>
              <a:rPr lang="en-US" altLang="zh-CN" sz="2800" dirty="0">
                <a:latin typeface="Times New Roman" panose="02020603050405020304" pitchFamily="18" charset="0"/>
                <a:cs typeface="Times New Roman" panose="02020603050405020304" pitchFamily="18" charset="0"/>
              </a:rPr>
            </a:br>
            <a:r>
              <a:rPr lang="en-US" altLang="zh-CN" sz="2800" dirty="0">
                <a:latin typeface="Times New Roman" panose="02020603050405020304" pitchFamily="18" charset="0"/>
                <a:cs typeface="Times New Roman" panose="02020603050405020304" pitchFamily="18" charset="0"/>
              </a:rPr>
              <a:t>Semi-Annual Meeting - Spring 2024</a:t>
            </a:r>
            <a:br>
              <a:rPr lang="en-US" altLang="zh-CN" sz="2800" dirty="0">
                <a:latin typeface="Times New Roman" panose="02020603050405020304" pitchFamily="18" charset="0"/>
                <a:cs typeface="Times New Roman" panose="02020603050405020304" pitchFamily="18" charset="0"/>
              </a:rPr>
            </a:br>
            <a:br>
              <a:rPr lang="en-US" altLang="zh-CN" sz="2800" dirty="0">
                <a:latin typeface="Times New Roman" panose="02020603050405020304" pitchFamily="18" charset="0"/>
                <a:cs typeface="Times New Roman" panose="02020603050405020304" pitchFamily="18" charset="0"/>
              </a:rPr>
            </a:br>
            <a:r>
              <a:rPr lang="en-US" altLang="zh-CN" sz="2800" dirty="0">
                <a:latin typeface="Times New Roman" panose="02020603050405020304" pitchFamily="18" charset="0"/>
                <a:cs typeface="Times New Roman" panose="02020603050405020304" pitchFamily="18" charset="0"/>
              </a:rPr>
              <a:t>Wednesday, May 29, 2024</a:t>
            </a:r>
            <a:endParaRPr lang="zh-CN" altLang="en-US"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9B29-867B-9DB1-2650-3224271CA685}"/>
              </a:ext>
            </a:extLst>
          </p:cNvPr>
          <p:cNvSpPr>
            <a:spLocks noGrp="1"/>
          </p:cNvSpPr>
          <p:nvPr>
            <p:ph type="title"/>
          </p:nvPr>
        </p:nvSpPr>
        <p:spPr>
          <a:xfrm>
            <a:off x="685179" y="170297"/>
            <a:ext cx="10515600" cy="1325563"/>
          </a:xfrm>
        </p:spPr>
        <p:txBody>
          <a:bodyPr/>
          <a:lstStyle/>
          <a:p>
            <a:pPr marL="17100">
              <a:lnSpc>
                <a:spcPct val="150000"/>
              </a:lnSpc>
            </a:pPr>
            <a:r>
              <a:rPr lang="en-US" altLang="zh-CN" sz="4400" dirty="0">
                <a:latin typeface="Times New Roman" panose="02020603050405020304" pitchFamily="18" charset="0"/>
                <a:cs typeface="Times New Roman" panose="02020603050405020304" pitchFamily="18" charset="0"/>
              </a:rPr>
              <a:t>4. The Prediction of 2024 - Temperature</a:t>
            </a:r>
            <a:endParaRPr lang="zh-CN" altLang="en-US" sz="44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FAB539A-4F7E-5920-3CE7-B64723C76359}"/>
              </a:ext>
            </a:extLst>
          </p:cNvPr>
          <p:cNvSpPr txBox="1"/>
          <p:nvPr/>
        </p:nvSpPr>
        <p:spPr>
          <a:xfrm>
            <a:off x="7336178" y="6211669"/>
            <a:ext cx="4855822" cy="646331"/>
          </a:xfrm>
          <a:prstGeom prst="rect">
            <a:avLst/>
          </a:prstGeom>
          <a:noFill/>
        </p:spPr>
        <p:txBody>
          <a:bodyPr wrap="square">
            <a:spAutoFit/>
          </a:bodyPr>
          <a:lstStyle/>
          <a:p>
            <a:r>
              <a:rPr lang="en-US" altLang="zh-CN" sz="1200" dirty="0">
                <a:latin typeface="LMRoman12-Regular"/>
              </a:rPr>
              <a:t>Source: </a:t>
            </a:r>
          </a:p>
          <a:p>
            <a:r>
              <a:rPr lang="en-US" altLang="zh-CN" sz="1200" dirty="0">
                <a:latin typeface="LMRoman12-Regular"/>
              </a:rPr>
              <a:t>https://climate.weather.gc.ca/historical_data/search_historic_data_e.html</a:t>
            </a:r>
          </a:p>
          <a:p>
            <a:r>
              <a:rPr lang="en-US" altLang="zh-CN" sz="1200" dirty="0">
                <a:latin typeface="LMRoman12-Regular"/>
              </a:rPr>
              <a:t>https://www.ncei.noaa.gov/news/global-climate-202401</a:t>
            </a:r>
          </a:p>
        </p:txBody>
      </p:sp>
      <p:sp>
        <p:nvSpPr>
          <p:cNvPr id="8" name="TextBox 7">
            <a:extLst>
              <a:ext uri="{FF2B5EF4-FFF2-40B4-BE49-F238E27FC236}">
                <a16:creationId xmlns:a16="http://schemas.microsoft.com/office/drawing/2014/main" id="{DEAFE251-73C5-7BEF-D5D4-8E7FCCB13DA0}"/>
              </a:ext>
            </a:extLst>
          </p:cNvPr>
          <p:cNvSpPr txBox="1"/>
          <p:nvPr/>
        </p:nvSpPr>
        <p:spPr>
          <a:xfrm>
            <a:off x="6330511" y="2561103"/>
            <a:ext cx="5011940" cy="2585323"/>
          </a:xfrm>
          <a:prstGeom prst="rect">
            <a:avLst/>
          </a:prstGeom>
          <a:noFill/>
        </p:spPr>
        <p:txBody>
          <a:bodyPr wrap="square">
            <a:spAutoFit/>
          </a:bodyPr>
          <a:lstStyle/>
          <a:p>
            <a:r>
              <a:rPr lang="en-US" altLang="zh-CN" dirty="0">
                <a:latin typeface="Times New Roman" panose="02020603050405020304" pitchFamily="18" charset="0"/>
                <a:cs typeface="Times New Roman" panose="02020603050405020304" pitchFamily="18" charset="0"/>
              </a:rPr>
              <a:t>National Oceanic and Atmospheric Administration (NOAA)</a:t>
            </a:r>
            <a:r>
              <a:rPr lang="zh-CN" altLang="en-US" dirty="0">
                <a:latin typeface="Times New Roman" panose="02020603050405020304" pitchFamily="18" charset="0"/>
                <a:cs typeface="Times New Roman" panose="02020603050405020304" pitchFamily="18" charset="0"/>
              </a:rPr>
              <a:t>： </a:t>
            </a:r>
            <a:endParaRPr lang="en-US" altLang="zh-CN" dirty="0">
              <a:latin typeface="Times New Roman" panose="02020603050405020304" pitchFamily="18" charset="0"/>
              <a:cs typeface="Times New Roman" panose="02020603050405020304" pitchFamily="18" charset="0"/>
            </a:endParaRPr>
          </a:p>
          <a:p>
            <a:endParaRPr lang="en-US" altLang="zh-CN" b="0" i="0" u="none" strike="noStrike" baseline="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r>
              <a:rPr lang="en-US" altLang="zh-CN" b="0" i="0" u="none" strike="noStrike" baseline="0" dirty="0">
                <a:latin typeface="Times New Roman" panose="02020603050405020304" pitchFamily="18" charset="0"/>
                <a:cs typeface="Times New Roman" panose="02020603050405020304" pitchFamily="18" charset="0"/>
              </a:rPr>
              <a:t>22% probability that 2024 will be the warmest year on record</a:t>
            </a:r>
          </a:p>
          <a:p>
            <a:pPr marL="285750" indent="-285750" algn="l">
              <a:buFont typeface="Wingdings" panose="05000000000000000000" pitchFamily="2" charset="2"/>
              <a:buChar char="l"/>
            </a:pPr>
            <a:endParaRPr lang="en-US" altLang="zh-CN"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r>
              <a:rPr lang="en-US" altLang="zh-CN" b="0" i="0" u="none" strike="noStrike" baseline="0" dirty="0">
                <a:latin typeface="Times New Roman" panose="02020603050405020304" pitchFamily="18" charset="0"/>
                <a:cs typeface="Times New Roman" panose="02020603050405020304" pitchFamily="18" charset="0"/>
              </a:rPr>
              <a:t>99% likelihood that it will rank among the top five warmest years ever.</a:t>
            </a:r>
          </a:p>
          <a:p>
            <a:pPr marL="285750" indent="-285750" algn="l">
              <a:buFont typeface="Wingdings" panose="05000000000000000000" pitchFamily="2" charset="2"/>
              <a:buChar char="l"/>
            </a:pPr>
            <a:endParaRPr lang="en-US" altLang="zh-CN" b="0" i="0" u="none" strike="noStrike" baseline="0" dirty="0">
              <a:latin typeface="Times New Roman" panose="02020603050405020304" pitchFamily="18" charset="0"/>
              <a:cs typeface="Times New Roman" panose="02020603050405020304" pitchFamily="18" charset="0"/>
            </a:endParaRPr>
          </a:p>
        </p:txBody>
      </p:sp>
      <p:graphicFrame>
        <p:nvGraphicFramePr>
          <p:cNvPr id="4" name="Chart 3">
            <a:extLst>
              <a:ext uri="{FF2B5EF4-FFF2-40B4-BE49-F238E27FC236}">
                <a16:creationId xmlns:a16="http://schemas.microsoft.com/office/drawing/2014/main" id="{92FE2777-FB20-7D32-D712-F7E1DCC84F32}"/>
              </a:ext>
            </a:extLst>
          </p:cNvPr>
          <p:cNvGraphicFramePr>
            <a:graphicFrameLocks/>
          </p:cNvGraphicFramePr>
          <p:nvPr>
            <p:extLst>
              <p:ext uri="{D42A27DB-BD31-4B8C-83A1-F6EECF244321}">
                <p14:modId xmlns:p14="http://schemas.microsoft.com/office/powerpoint/2010/main" val="1527683631"/>
              </p:ext>
            </p:extLst>
          </p:nvPr>
        </p:nvGraphicFramePr>
        <p:xfrm>
          <a:off x="513184" y="1495860"/>
          <a:ext cx="5495729" cy="46436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465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26D93D-1CDE-73A5-BB45-189BBE32A396}"/>
              </a:ext>
            </a:extLst>
          </p:cNvPr>
          <p:cNvSpPr txBox="1"/>
          <p:nvPr/>
        </p:nvSpPr>
        <p:spPr>
          <a:xfrm>
            <a:off x="685178" y="1384028"/>
            <a:ext cx="6564396" cy="4985980"/>
          </a:xfrm>
          <a:prstGeom prst="rect">
            <a:avLst/>
          </a:prstGeom>
          <a:noFill/>
        </p:spPr>
        <p:txBody>
          <a:bodyPr wrap="square">
            <a:spAutoFit/>
          </a:bodyPr>
          <a:lstStyle/>
          <a:p>
            <a:r>
              <a:rPr lang="en-US" altLang="zh-CN" dirty="0">
                <a:latin typeface="Times New Roman" panose="02020603050405020304" pitchFamily="18" charset="0"/>
                <a:cs typeface="Times New Roman" panose="02020603050405020304" pitchFamily="18" charset="0"/>
              </a:rPr>
              <a:t>Fort McMurray Forest Area Wildfire in 2024</a:t>
            </a:r>
          </a:p>
          <a:p>
            <a:endParaRPr lang="en-US" altLang="zh-CN" sz="160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1</a:t>
            </a:r>
          </a:p>
          <a:p>
            <a:pPr marL="285750" indent="-285750" algn="l">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3</a:t>
            </a:r>
          </a:p>
          <a:p>
            <a:pPr marL="285750" indent="-285750" algn="l">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6</a:t>
            </a:r>
          </a:p>
          <a:p>
            <a:pPr marL="285750" indent="-285750">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10</a:t>
            </a:r>
          </a:p>
          <a:p>
            <a:pPr marL="285750" indent="-285750">
              <a:buFont typeface="Wingdings" panose="05000000000000000000" pitchFamily="2" charset="2"/>
              <a:buChar char="l"/>
            </a:pPr>
            <a:endParaRPr lang="en-US" altLang="zh-CN" sz="1600" b="1" dirty="0">
              <a:latin typeface="Arial" panose="020B0604020202020204" pitchFamily="34" charset="0"/>
              <a:cs typeface="Times New Roman" panose="02020603050405020304" pitchFamily="18" charset="0"/>
            </a:endParaRPr>
          </a:p>
          <a:p>
            <a:pPr marL="285750" indent="-285750">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10, 2024 9 a.m. : Alberta Wildfire is responding </a:t>
            </a:r>
          </a:p>
          <a:p>
            <a:r>
              <a:rPr lang="en-US" altLang="zh-CN" sz="1600" dirty="0">
                <a:latin typeface="Times New Roman" panose="02020603050405020304" pitchFamily="18" charset="0"/>
                <a:cs typeface="Times New Roman" panose="02020603050405020304" pitchFamily="18" charset="0"/>
              </a:rPr>
              <a:t>to an </a:t>
            </a:r>
            <a:r>
              <a:rPr lang="en-US" altLang="zh-CN" sz="1600" b="1" dirty="0">
                <a:solidFill>
                  <a:srgbClr val="FF0000"/>
                </a:solidFill>
                <a:latin typeface="Times New Roman" panose="02020603050405020304" pitchFamily="18" charset="0"/>
                <a:cs typeface="Times New Roman" panose="02020603050405020304" pitchFamily="18" charset="0"/>
              </a:rPr>
              <a:t>out of control wildfire</a:t>
            </a:r>
            <a:r>
              <a:rPr lang="en-US" altLang="zh-CN" sz="1600" dirty="0">
                <a:latin typeface="Times New Roman" panose="02020603050405020304" pitchFamily="18" charset="0"/>
                <a:cs typeface="Times New Roman" panose="02020603050405020304" pitchFamily="18" charset="0"/>
              </a:rPr>
              <a:t>.</a:t>
            </a:r>
          </a:p>
          <a:p>
            <a:endParaRPr lang="en-US" altLang="zh-CN"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10 :</a:t>
            </a:r>
            <a:r>
              <a:rPr lang="zh-CN" altLang="en-US" sz="1600" dirty="0">
                <a:latin typeface="Times New Roman" panose="02020603050405020304" pitchFamily="18" charset="0"/>
                <a:cs typeface="Times New Roman" panose="02020603050405020304" pitchFamily="18" charset="0"/>
              </a:rPr>
              <a:t> </a:t>
            </a:r>
            <a:r>
              <a:rPr lang="en-US" altLang="zh-CN" sz="1600" dirty="0">
                <a:latin typeface="Times New Roman" panose="02020603050405020304" pitchFamily="18" charset="0"/>
                <a:cs typeface="Times New Roman" panose="02020603050405020304" pitchFamily="18" charset="0"/>
              </a:rPr>
              <a:t>Highest temperature 28 °C.</a:t>
            </a:r>
          </a:p>
          <a:p>
            <a:pPr marL="285750" indent="-285750">
              <a:buFont typeface="Wingdings" panose="05000000000000000000" pitchFamily="2" charset="2"/>
              <a:buChar char="l"/>
            </a:pPr>
            <a:endParaRPr lang="en-US" altLang="zh-CN"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l"/>
            </a:pPr>
            <a:r>
              <a:rPr lang="en-US" altLang="zh-CN" sz="1600" dirty="0">
                <a:latin typeface="Times New Roman" panose="02020603050405020304" pitchFamily="18" charset="0"/>
                <a:cs typeface="Times New Roman" panose="02020603050405020304" pitchFamily="18" charset="0"/>
              </a:rPr>
              <a:t>May 18 </a:t>
            </a:r>
          </a:p>
        </p:txBody>
      </p:sp>
      <p:pic>
        <p:nvPicPr>
          <p:cNvPr id="5" name="Picture 2">
            <a:extLst>
              <a:ext uri="{FF2B5EF4-FFF2-40B4-BE49-F238E27FC236}">
                <a16:creationId xmlns:a16="http://schemas.microsoft.com/office/drawing/2014/main" id="{79597B64-94D5-3AB5-6DE6-CD76C3C5F6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9796" y="1838029"/>
            <a:ext cx="3523567" cy="46119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a:extLst>
              <a:ext uri="{FF2B5EF4-FFF2-40B4-BE49-F238E27FC236}">
                <a16:creationId xmlns:a16="http://schemas.microsoft.com/office/drawing/2014/main" id="{3CB8E5DC-23AB-39CB-86C3-B704FC1E23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9796" y="2540649"/>
            <a:ext cx="3523567" cy="4579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709AA2C8-0C1B-32A0-1923-4142B6AD04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9796" y="3324124"/>
            <a:ext cx="3523567" cy="4579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a:extLst>
              <a:ext uri="{FF2B5EF4-FFF2-40B4-BE49-F238E27FC236}">
                <a16:creationId xmlns:a16="http://schemas.microsoft.com/office/drawing/2014/main" id="{D60A1E9E-0D47-2E43-D180-51F7FA339D0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9805" y="4028530"/>
            <a:ext cx="3523558" cy="457998"/>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
            <a:extLst>
              <a:ext uri="{FF2B5EF4-FFF2-40B4-BE49-F238E27FC236}">
                <a16:creationId xmlns:a16="http://schemas.microsoft.com/office/drawing/2014/main" id="{4F0C5B15-0E0C-BE11-740A-D183F0C822BE}"/>
              </a:ext>
            </a:extLst>
          </p:cNvPr>
          <p:cNvSpPr>
            <a:spLocks noGrp="1"/>
          </p:cNvSpPr>
          <p:nvPr>
            <p:ph type="title"/>
          </p:nvPr>
        </p:nvSpPr>
        <p:spPr>
          <a:xfrm>
            <a:off x="685178" y="242286"/>
            <a:ext cx="10515600" cy="1325563"/>
          </a:xfrm>
        </p:spPr>
        <p:txBody>
          <a:bodyPr/>
          <a:lstStyle/>
          <a:p>
            <a:pPr marL="17100">
              <a:lnSpc>
                <a:spcPct val="150000"/>
              </a:lnSpc>
            </a:pPr>
            <a:r>
              <a:rPr lang="en-US" altLang="zh-CN" dirty="0">
                <a:latin typeface="Times New Roman" panose="02020603050405020304" pitchFamily="18" charset="0"/>
                <a:cs typeface="Times New Roman" panose="02020603050405020304" pitchFamily="18" charset="0"/>
              </a:rPr>
              <a:t>4. </a:t>
            </a:r>
            <a:r>
              <a:rPr lang="en-US" altLang="zh-CN" sz="4400" dirty="0">
                <a:latin typeface="Times New Roman" panose="02020603050405020304" pitchFamily="18" charset="0"/>
                <a:cs typeface="Times New Roman" panose="02020603050405020304" pitchFamily="18" charset="0"/>
              </a:rPr>
              <a:t>The prediction of 2024 – Wildfire Events</a:t>
            </a:r>
            <a:endParaRPr lang="zh-CN" altLang="en-US" sz="44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568CC188-2440-6D47-FD2E-4046370A1302}"/>
              </a:ext>
            </a:extLst>
          </p:cNvPr>
          <p:cNvSpPr txBox="1"/>
          <p:nvPr/>
        </p:nvSpPr>
        <p:spPr>
          <a:xfrm>
            <a:off x="6705600" y="6615714"/>
            <a:ext cx="5486400" cy="307777"/>
          </a:xfrm>
          <a:prstGeom prst="rect">
            <a:avLst/>
          </a:prstGeom>
          <a:noFill/>
        </p:spPr>
        <p:txBody>
          <a:bodyPr wrap="square">
            <a:spAutoFit/>
          </a:bodyPr>
          <a:lstStyle/>
          <a:p>
            <a:r>
              <a:rPr lang="en-US" altLang="zh-CN" sz="1400" dirty="0">
                <a:latin typeface="LMRoman12-Regular"/>
              </a:rPr>
              <a:t>Source: https://srd.web.alberta.ca/fort-mcmurray-area-update/all</a:t>
            </a:r>
          </a:p>
        </p:txBody>
      </p:sp>
      <p:cxnSp>
        <p:nvCxnSpPr>
          <p:cNvPr id="9" name="Straight Arrow Connector 8">
            <a:extLst>
              <a:ext uri="{FF2B5EF4-FFF2-40B4-BE49-F238E27FC236}">
                <a16:creationId xmlns:a16="http://schemas.microsoft.com/office/drawing/2014/main" id="{7819862C-2C1E-59DF-2FA3-EB9A0E9B1425}"/>
              </a:ext>
            </a:extLst>
          </p:cNvPr>
          <p:cNvCxnSpPr>
            <a:cxnSpLocks/>
          </p:cNvCxnSpPr>
          <p:nvPr/>
        </p:nvCxnSpPr>
        <p:spPr>
          <a:xfrm>
            <a:off x="4604761" y="5462368"/>
            <a:ext cx="1397204" cy="0"/>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11" name="TextBox 10">
            <a:extLst>
              <a:ext uri="{FF2B5EF4-FFF2-40B4-BE49-F238E27FC236}">
                <a16:creationId xmlns:a16="http://schemas.microsoft.com/office/drawing/2014/main" id="{939F00DD-8965-F7D2-6706-4AE2A88A9B7B}"/>
              </a:ext>
            </a:extLst>
          </p:cNvPr>
          <p:cNvSpPr txBox="1"/>
          <p:nvPr/>
        </p:nvSpPr>
        <p:spPr>
          <a:xfrm>
            <a:off x="6216569" y="5213848"/>
            <a:ext cx="5593404" cy="646331"/>
          </a:xfrm>
          <a:prstGeom prst="rect">
            <a:avLst/>
          </a:prstGeom>
          <a:noFill/>
        </p:spPr>
        <p:txBody>
          <a:bodyPr wrap="square">
            <a:spAutoFit/>
          </a:bodyPr>
          <a:lstStyle/>
          <a:p>
            <a:r>
              <a:rPr lang="zh-CN" altLang="en-US" dirty="0">
                <a:latin typeface="Times New Roman" panose="02020603050405020304" pitchFamily="18" charset="0"/>
                <a:cs typeface="Times New Roman" panose="02020603050405020304" pitchFamily="18" charset="0"/>
              </a:rPr>
              <a:t>9</a:t>
            </a:r>
            <a:r>
              <a:rPr lang="en-US" altLang="zh-CN" dirty="0">
                <a:latin typeface="Times New Roman" panose="02020603050405020304" pitchFamily="18" charset="0"/>
                <a:cs typeface="Times New Roman" panose="02020603050405020304" pitchFamily="18" charset="0"/>
              </a:rPr>
              <a:t>9.5</a:t>
            </a:r>
            <a:r>
              <a:rPr lang="zh-CN" altLang="en-US" dirty="0">
                <a:latin typeface="Times New Roman" panose="02020603050405020304" pitchFamily="18" charset="0"/>
                <a:cs typeface="Times New Roman" panose="02020603050405020304" pitchFamily="18" charset="0"/>
              </a:rPr>
              <a:t>% confident that the </a:t>
            </a:r>
            <a:r>
              <a:rPr lang="en-US" altLang="zh-CN" dirty="0">
                <a:latin typeface="Times New Roman" panose="02020603050405020304" pitchFamily="18" charset="0"/>
                <a:cs typeface="Times New Roman" panose="02020603050405020304" pitchFamily="18" charset="0"/>
              </a:rPr>
              <a:t>probability of occurring wildfire with losses exceeding CAD 25M </a:t>
            </a:r>
            <a:r>
              <a:rPr lang="zh-CN" altLang="en-US" dirty="0">
                <a:latin typeface="Times New Roman" panose="02020603050405020304" pitchFamily="18" charset="0"/>
                <a:cs typeface="Times New Roman" panose="02020603050405020304" pitchFamily="18" charset="0"/>
              </a:rPr>
              <a:t>is </a:t>
            </a:r>
            <a:r>
              <a:rPr lang="en-US" altLang="zh-CN" dirty="0">
                <a:latin typeface="Times New Roman" panose="02020603050405020304" pitchFamily="18" charset="0"/>
                <a:cs typeface="Times New Roman" panose="02020603050405020304" pitchFamily="18" charset="0"/>
              </a:rPr>
              <a:t>less than 22%.</a:t>
            </a:r>
            <a:endParaRPr lang="zh-CN" altLang="en-US" dirty="0">
              <a:latin typeface="Times New Roman" panose="02020603050405020304" pitchFamily="18" charset="0"/>
              <a:cs typeface="Times New Roman" panose="02020603050405020304" pitchFamily="18" charset="0"/>
            </a:endParaRPr>
          </a:p>
        </p:txBody>
      </p:sp>
      <p:graphicFrame>
        <p:nvGraphicFramePr>
          <p:cNvPr id="2" name="Chart 1">
            <a:extLst>
              <a:ext uri="{FF2B5EF4-FFF2-40B4-BE49-F238E27FC236}">
                <a16:creationId xmlns:a16="http://schemas.microsoft.com/office/drawing/2014/main" id="{8091D2EF-4E44-A249-5D14-F6C7690081EB}"/>
              </a:ext>
            </a:extLst>
          </p:cNvPr>
          <p:cNvGraphicFramePr>
            <a:graphicFrameLocks/>
          </p:cNvGraphicFramePr>
          <p:nvPr>
            <p:extLst>
              <p:ext uri="{D42A27DB-BD31-4B8C-83A1-F6EECF244321}">
                <p14:modId xmlns:p14="http://schemas.microsoft.com/office/powerpoint/2010/main" val="3541603283"/>
              </p:ext>
            </p:extLst>
          </p:nvPr>
        </p:nvGraphicFramePr>
        <p:xfrm>
          <a:off x="6096000" y="1384028"/>
          <a:ext cx="5125927" cy="3873988"/>
        </p:xfrm>
        <a:graphic>
          <a:graphicData uri="http://schemas.openxmlformats.org/drawingml/2006/chart">
            <c:chart xmlns:c="http://schemas.openxmlformats.org/drawingml/2006/chart" xmlns:r="http://schemas.openxmlformats.org/officeDocument/2006/relationships" r:id="rId6"/>
          </a:graphicData>
        </a:graphic>
      </p:graphicFrame>
      <p:pic>
        <p:nvPicPr>
          <p:cNvPr id="3" name="Picture 2">
            <a:extLst>
              <a:ext uri="{FF2B5EF4-FFF2-40B4-BE49-F238E27FC236}">
                <a16:creationId xmlns:a16="http://schemas.microsoft.com/office/drawing/2014/main" id="{ADCFE307-2710-99B1-0F6B-46C28D1CBD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9796" y="5760237"/>
            <a:ext cx="3523567" cy="46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336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186C37D-BECD-A5F9-EA8E-29BA4CA21D9B}"/>
              </a:ext>
            </a:extLst>
          </p:cNvPr>
          <p:cNvSpPr>
            <a:spLocks noGrp="1"/>
          </p:cNvSpPr>
          <p:nvPr>
            <p:ph type="title"/>
          </p:nvPr>
        </p:nvSpPr>
        <p:spPr>
          <a:xfrm>
            <a:off x="838200" y="467762"/>
            <a:ext cx="10515600" cy="885177"/>
          </a:xfrm>
        </p:spPr>
        <p:txBody>
          <a:bodyPr>
            <a:normAutofit/>
          </a:bodyPr>
          <a:lstStyle/>
          <a:p>
            <a:r>
              <a:rPr lang="en-US" altLang="zh-CN" sz="4400" dirty="0">
                <a:latin typeface="Times New Roman" panose="02020603050405020304" pitchFamily="18" charset="0"/>
                <a:cs typeface="Times New Roman" panose="02020603050405020304" pitchFamily="18" charset="0"/>
              </a:rPr>
              <a:t>5. Impact on Life insurance</a:t>
            </a:r>
            <a:endParaRPr lang="zh-CN" altLang="en-US" dirty="0"/>
          </a:p>
        </p:txBody>
      </p:sp>
      <p:graphicFrame>
        <p:nvGraphicFramePr>
          <p:cNvPr id="5" name="Diagram 4">
            <a:extLst>
              <a:ext uri="{FF2B5EF4-FFF2-40B4-BE49-F238E27FC236}">
                <a16:creationId xmlns:a16="http://schemas.microsoft.com/office/drawing/2014/main" id="{B9D60893-1F7C-22D1-126A-84E3C92EDC54}"/>
              </a:ext>
            </a:extLst>
          </p:cNvPr>
          <p:cNvGraphicFramePr/>
          <p:nvPr>
            <p:extLst>
              <p:ext uri="{D42A27DB-BD31-4B8C-83A1-F6EECF244321}">
                <p14:modId xmlns:p14="http://schemas.microsoft.com/office/powerpoint/2010/main" val="2045155502"/>
              </p:ext>
            </p:extLst>
          </p:nvPr>
        </p:nvGraphicFramePr>
        <p:xfrm>
          <a:off x="436179" y="1103860"/>
          <a:ext cx="11319642" cy="26912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F9E3010E-24C9-4240-9AF3-A83C1C7C3045}"/>
              </a:ext>
            </a:extLst>
          </p:cNvPr>
          <p:cNvSpPr txBox="1"/>
          <p:nvPr/>
        </p:nvSpPr>
        <p:spPr>
          <a:xfrm>
            <a:off x="5052849" y="5934670"/>
            <a:ext cx="7065578" cy="923330"/>
          </a:xfrm>
          <a:prstGeom prst="rect">
            <a:avLst/>
          </a:prstGeom>
          <a:noFill/>
        </p:spPr>
        <p:txBody>
          <a:bodyPr wrap="square">
            <a:spAutoFit/>
          </a:bodyPr>
          <a:lstStyle/>
          <a:p>
            <a:r>
              <a:rPr lang="en-US" altLang="zh-CN" sz="900" dirty="0"/>
              <a:t>Source:</a:t>
            </a:r>
          </a:p>
          <a:p>
            <a:r>
              <a:rPr lang="zh-CN" altLang="en-US" sz="900" dirty="0"/>
              <a:t>https://changingclimate.ca/site/assets/uploads/sites/3/2021/05/National-Issues-Report_Final_EN.pdf</a:t>
            </a:r>
            <a:endParaRPr lang="en-US" altLang="zh-CN" sz="900" dirty="0"/>
          </a:p>
          <a:p>
            <a:r>
              <a:rPr lang="en-US" altLang="zh-CN" sz="900" dirty="0"/>
              <a:t>https://ostr-backend-prod.azurewebsites.net/server/api/core/bitstreams/918e5d4a-5eca-416b-a887-148793c1b033/content</a:t>
            </a:r>
          </a:p>
          <a:p>
            <a:r>
              <a:rPr lang="en-US" altLang="zh-CN" sz="900" dirty="0"/>
              <a:t>https://www.canada.ca/en/public-health/services/publications/healthy-living/wildfires-canada-toolkit-public-health-authorities.html#a5.4.1</a:t>
            </a:r>
          </a:p>
          <a:p>
            <a:r>
              <a:rPr lang="en-US" altLang="zh-CN" sz="900" dirty="0"/>
              <a:t>https://www.canada.ca/en/health-canada/services/publications/healthy-living/wildfire-smoke-health.html</a:t>
            </a:r>
          </a:p>
          <a:p>
            <a:r>
              <a:rPr lang="en-US" altLang="zh-CN" sz="900" dirty="0"/>
              <a:t>Health impact analysis of PM2.5 from wildfire smoke in Canada (2013–2015, 2017–2018)</a:t>
            </a:r>
            <a:endParaRPr lang="zh-CN" altLang="en-US" sz="900" dirty="0"/>
          </a:p>
        </p:txBody>
      </p:sp>
      <p:graphicFrame>
        <p:nvGraphicFramePr>
          <p:cNvPr id="15" name="Table 15">
            <a:extLst>
              <a:ext uri="{FF2B5EF4-FFF2-40B4-BE49-F238E27FC236}">
                <a16:creationId xmlns:a16="http://schemas.microsoft.com/office/drawing/2014/main" id="{CBB9BBDF-6CB5-B659-D55D-91DD9344BDE2}"/>
              </a:ext>
            </a:extLst>
          </p:cNvPr>
          <p:cNvGraphicFramePr>
            <a:graphicFrameLocks noGrp="1"/>
          </p:cNvGraphicFramePr>
          <p:nvPr>
            <p:extLst>
              <p:ext uri="{D42A27DB-BD31-4B8C-83A1-F6EECF244321}">
                <p14:modId xmlns:p14="http://schemas.microsoft.com/office/powerpoint/2010/main" val="3402028999"/>
              </p:ext>
            </p:extLst>
          </p:nvPr>
        </p:nvGraphicFramePr>
        <p:xfrm>
          <a:off x="546537" y="3521116"/>
          <a:ext cx="11319642" cy="2687542"/>
        </p:xfrm>
        <a:graphic>
          <a:graphicData uri="http://schemas.openxmlformats.org/drawingml/2006/table">
            <a:tbl>
              <a:tblPr firstRow="1" bandRow="1">
                <a:tableStyleId>{2D5ABB26-0587-4C30-8999-92F81FD0307C}</a:tableStyleId>
              </a:tblPr>
              <a:tblGrid>
                <a:gridCol w="5586634">
                  <a:extLst>
                    <a:ext uri="{9D8B030D-6E8A-4147-A177-3AD203B41FA5}">
                      <a16:colId xmlns:a16="http://schemas.microsoft.com/office/drawing/2014/main" val="22124322"/>
                    </a:ext>
                  </a:extLst>
                </a:gridCol>
                <a:gridCol w="5733008">
                  <a:extLst>
                    <a:ext uri="{9D8B030D-6E8A-4147-A177-3AD203B41FA5}">
                      <a16:colId xmlns:a16="http://schemas.microsoft.com/office/drawing/2014/main" val="4092640849"/>
                    </a:ext>
                  </a:extLst>
                </a:gridCol>
              </a:tblGrid>
              <a:tr h="281704">
                <a:tc gridSpan="2">
                  <a:txBody>
                    <a:bodyPr/>
                    <a:lstStyle/>
                    <a:p>
                      <a:pPr algn="ctr"/>
                      <a:r>
                        <a:rPr lang="en-US" altLang="zh-CN" sz="1800" dirty="0"/>
                        <a:t>For wildfires in 2013–15 and 2017–18 </a:t>
                      </a:r>
                    </a:p>
                  </a:txBody>
                  <a:tcPr/>
                </a:tc>
                <a:tc hMerge="1">
                  <a:txBody>
                    <a:bodyPr/>
                    <a:lstStyle/>
                    <a:p>
                      <a:endParaRPr lang="zh-CN" altLang="en-US" dirty="0"/>
                    </a:p>
                  </a:txBody>
                  <a:tcPr/>
                </a:tc>
                <a:extLst>
                  <a:ext uri="{0D108BD9-81ED-4DB2-BD59-A6C34878D82A}">
                    <a16:rowId xmlns:a16="http://schemas.microsoft.com/office/drawing/2014/main" val="677868470"/>
                  </a:ext>
                </a:extLst>
              </a:tr>
              <a:tr h="4929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Short-term exposure: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1" dirty="0"/>
                        <a:t>54–240</a:t>
                      </a:r>
                      <a:r>
                        <a:rPr lang="en-US" altLang="zh-CN" sz="1800" dirty="0"/>
                        <a:t> premature mortalities (per year)</a:t>
                      </a:r>
                    </a:p>
                    <a:p>
                      <a:endParaRPr lang="zh-CN" alt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Acute health impacts: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1" dirty="0"/>
                        <a:t>$410M-$1.8B </a:t>
                      </a:r>
                      <a:r>
                        <a:rPr lang="en-US" altLang="zh-CN" sz="1800" dirty="0"/>
                        <a:t>(per year)</a:t>
                      </a:r>
                      <a:endParaRPr lang="en-US" altLang="zh-CN" sz="1800" b="1" dirty="0"/>
                    </a:p>
                    <a:p>
                      <a:endParaRPr lang="zh-CN" altLang="en-US" sz="1800" dirty="0"/>
                    </a:p>
                  </a:txBody>
                  <a:tcPr/>
                </a:tc>
                <a:extLst>
                  <a:ext uri="{0D108BD9-81ED-4DB2-BD59-A6C34878D82A}">
                    <a16:rowId xmlns:a16="http://schemas.microsoft.com/office/drawing/2014/main" val="3724980813"/>
                  </a:ext>
                </a:extLst>
              </a:tr>
              <a:tr h="4929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Long-term exposure: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1" dirty="0"/>
                        <a:t>570–2500</a:t>
                      </a:r>
                      <a:r>
                        <a:rPr lang="en-US" altLang="zh-CN" sz="1800" dirty="0"/>
                        <a:t> premature mortalities (per year)</a:t>
                      </a:r>
                    </a:p>
                    <a:p>
                      <a:endParaRPr lang="zh-CN" alt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Chronic health impacts: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1" dirty="0"/>
                        <a:t>$4.3B-$19B </a:t>
                      </a:r>
                      <a:r>
                        <a:rPr lang="en-US" altLang="zh-CN" sz="1800" dirty="0"/>
                        <a:t>(per year)</a:t>
                      </a:r>
                      <a:endParaRPr lang="zh-CN" altLang="en-US" sz="1800" b="1" dirty="0"/>
                    </a:p>
                    <a:p>
                      <a:endParaRPr lang="zh-CN" altLang="en-US" sz="1800" dirty="0"/>
                    </a:p>
                  </a:txBody>
                  <a:tcPr/>
                </a:tc>
                <a:extLst>
                  <a:ext uri="{0D108BD9-81ED-4DB2-BD59-A6C34878D82A}">
                    <a16:rowId xmlns:a16="http://schemas.microsoft.com/office/drawing/2014/main" val="3768368068"/>
                  </a:ext>
                </a:extLst>
              </a:tr>
              <a:tr h="492982">
                <a:tc gridSpan="2">
                  <a:txBody>
                    <a:bodyPr/>
                    <a:lstStyle/>
                    <a:p>
                      <a:pPr algn="r"/>
                      <a:r>
                        <a:rPr lang="en-US" altLang="zh-CN" sz="1600" dirty="0"/>
                        <a:t>-From Health Canada &amp; Environment and Climate Change Canada &amp; </a:t>
                      </a:r>
                      <a:r>
                        <a:rPr lang="en-US" altLang="zh-CN" sz="1600" b="0" i="0" kern="1200" dirty="0">
                          <a:solidFill>
                            <a:schemeClr val="tx1"/>
                          </a:solidFill>
                          <a:effectLst/>
                          <a:latin typeface="+mn-lt"/>
                          <a:ea typeface="+mn-ea"/>
                          <a:cs typeface="+mn-cs"/>
                        </a:rPr>
                        <a:t>British Columbia Centre for Disease Control</a:t>
                      </a:r>
                      <a:endParaRPr lang="zh-CN" altLang="en-US" sz="1600" dirty="0"/>
                    </a:p>
                  </a:txBody>
                  <a:tcPr/>
                </a:tc>
                <a:tc hMerge="1">
                  <a:txBody>
                    <a:bodyPr/>
                    <a:lstStyle/>
                    <a:p>
                      <a:endParaRPr lang="zh-CN" altLang="en-US" sz="1800" dirty="0"/>
                    </a:p>
                  </a:txBody>
                  <a:tcPr/>
                </a:tc>
                <a:extLst>
                  <a:ext uri="{0D108BD9-81ED-4DB2-BD59-A6C34878D82A}">
                    <a16:rowId xmlns:a16="http://schemas.microsoft.com/office/drawing/2014/main" val="3606978889"/>
                  </a:ext>
                </a:extLst>
              </a:tr>
            </a:tbl>
          </a:graphicData>
        </a:graphic>
      </p:graphicFrame>
    </p:spTree>
    <p:extLst>
      <p:ext uri="{BB962C8B-B14F-4D97-AF65-F5344CB8AC3E}">
        <p14:creationId xmlns:p14="http://schemas.microsoft.com/office/powerpoint/2010/main" val="498590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31103-023D-3DF5-336A-0B08D2495BB7}"/>
              </a:ext>
            </a:extLst>
          </p:cNvPr>
          <p:cNvSpPr>
            <a:spLocks noGrp="1"/>
          </p:cNvSpPr>
          <p:nvPr>
            <p:ph type="title"/>
          </p:nvPr>
        </p:nvSpPr>
        <p:spPr>
          <a:xfrm>
            <a:off x="838200" y="467762"/>
            <a:ext cx="10515600" cy="885177"/>
          </a:xfrm>
        </p:spPr>
        <p:txBody>
          <a:bodyPr>
            <a:normAutofit/>
          </a:bodyPr>
          <a:lstStyle/>
          <a:p>
            <a:r>
              <a:rPr lang="en-US" altLang="zh-CN" sz="4400" dirty="0">
                <a:latin typeface="Times New Roman" panose="02020603050405020304" pitchFamily="18" charset="0"/>
                <a:cs typeface="Times New Roman" panose="02020603050405020304" pitchFamily="18" charset="0"/>
              </a:rPr>
              <a:t>5. Impact on Life insurance</a:t>
            </a:r>
            <a:endParaRPr lang="zh-CN" altLang="en-US" dirty="0"/>
          </a:p>
        </p:txBody>
      </p:sp>
      <p:sp>
        <p:nvSpPr>
          <p:cNvPr id="9" name="TextBox 8">
            <a:extLst>
              <a:ext uri="{FF2B5EF4-FFF2-40B4-BE49-F238E27FC236}">
                <a16:creationId xmlns:a16="http://schemas.microsoft.com/office/drawing/2014/main" id="{467906B3-5BB1-3D61-A444-A2153BA05ADF}"/>
              </a:ext>
            </a:extLst>
          </p:cNvPr>
          <p:cNvSpPr txBox="1"/>
          <p:nvPr/>
        </p:nvSpPr>
        <p:spPr>
          <a:xfrm>
            <a:off x="6400799" y="5903893"/>
            <a:ext cx="5696607" cy="954107"/>
          </a:xfrm>
          <a:prstGeom prst="rect">
            <a:avLst/>
          </a:prstGeom>
          <a:noFill/>
        </p:spPr>
        <p:txBody>
          <a:bodyPr wrap="square">
            <a:spAutoFit/>
          </a:bodyPr>
          <a:lstStyle/>
          <a:p>
            <a:r>
              <a:rPr lang="en-US" altLang="zh-CN" sz="800" dirty="0">
                <a:latin typeface="LMRoman12-Regular"/>
              </a:rPr>
              <a:t>Source: </a:t>
            </a:r>
          </a:p>
          <a:p>
            <a:r>
              <a:rPr lang="en-US" altLang="zh-CN" sz="800" dirty="0">
                <a:latin typeface="LMRoman12-Regular"/>
              </a:rPr>
              <a:t>https://www.manulife.ca/business/news/group-benefits-news/preparing-for-the-effects-of-wildfire-smoke.html</a:t>
            </a:r>
          </a:p>
          <a:p>
            <a:r>
              <a:rPr lang="en-US" altLang="zh-CN" sz="800" dirty="0">
                <a:latin typeface="LMRoman12-Regular"/>
              </a:rPr>
              <a:t>https://www.greenevillesun.com/opinion/cartoons/canada-wildfire-smoke/article_8d64d91a-061f-11ee-881b-b7afb6659ee2.html</a:t>
            </a:r>
          </a:p>
          <a:p>
            <a:r>
              <a:rPr lang="en-US" altLang="zh-CN" sz="800" dirty="0">
                <a:latin typeface="LMRoman12-Regular"/>
              </a:rPr>
              <a:t>https://www.npr.org/2024/04/18/1245068810/wildfire-smoke-contributes-to-thousands-of-deaths-each-year-in-the-u-s</a:t>
            </a:r>
          </a:p>
          <a:p>
            <a:r>
              <a:rPr lang="zh-CN" altLang="en-US" sz="800" dirty="0">
                <a:latin typeface="LMRoman12-Regular"/>
              </a:rPr>
              <a:t>https://www.cbc.ca/news/canada/ottawa/fallen-firefighters-memorial-1.6962211</a:t>
            </a:r>
            <a:endParaRPr lang="en-US" altLang="zh-CN" sz="800" dirty="0">
              <a:latin typeface="LMRoman12-Regular"/>
            </a:endParaRPr>
          </a:p>
          <a:p>
            <a:r>
              <a:rPr lang="en-US" altLang="zh-CN" sz="800" dirty="0">
                <a:latin typeface="LMRoman12-Regular"/>
              </a:rPr>
              <a:t>Association Worker’s Compensation Boards of Canada (AWCBC)</a:t>
            </a:r>
          </a:p>
          <a:p>
            <a:r>
              <a:rPr lang="en-US" altLang="zh-CN" sz="800" dirty="0">
                <a:latin typeface="LMRoman12-Regular"/>
              </a:rPr>
              <a:t>https://journals.lww.com/joem/fulltext/2021/09000/respiratory_outcomes_of_firefighter_exposures_in.7.aspx</a:t>
            </a:r>
          </a:p>
        </p:txBody>
      </p:sp>
      <p:graphicFrame>
        <p:nvGraphicFramePr>
          <p:cNvPr id="7" name="Diagram 6">
            <a:extLst>
              <a:ext uri="{FF2B5EF4-FFF2-40B4-BE49-F238E27FC236}">
                <a16:creationId xmlns:a16="http://schemas.microsoft.com/office/drawing/2014/main" id="{A42CCD5C-28F0-9C81-5ADA-9F21F5CD21FE}"/>
              </a:ext>
            </a:extLst>
          </p:cNvPr>
          <p:cNvGraphicFramePr/>
          <p:nvPr>
            <p:extLst>
              <p:ext uri="{D42A27DB-BD31-4B8C-83A1-F6EECF244321}">
                <p14:modId xmlns:p14="http://schemas.microsoft.com/office/powerpoint/2010/main" val="2038817350"/>
              </p:ext>
            </p:extLst>
          </p:nvPr>
        </p:nvGraphicFramePr>
        <p:xfrm>
          <a:off x="725214" y="1352940"/>
          <a:ext cx="10930758" cy="47115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72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92C0DC6-6F06-76BE-3508-D1F57DDB9983}"/>
              </a:ext>
            </a:extLst>
          </p:cNvPr>
          <p:cNvSpPr>
            <a:spLocks noGrp="1"/>
          </p:cNvSpPr>
          <p:nvPr>
            <p:ph type="title"/>
          </p:nvPr>
        </p:nvSpPr>
        <p:spPr>
          <a:xfrm>
            <a:off x="838198" y="365125"/>
            <a:ext cx="10927703" cy="1325563"/>
          </a:xfrm>
        </p:spPr>
        <p:txBody>
          <a:bodyPr>
            <a:normAutofit/>
          </a:bodyPr>
          <a:lstStyle/>
          <a:p>
            <a:r>
              <a:rPr lang="en-US" altLang="zh-CN" dirty="0">
                <a:latin typeface="Times New Roman" panose="02020603050405020304" pitchFamily="18" charset="0"/>
                <a:cs typeface="Times New Roman" panose="02020603050405020304" pitchFamily="18" charset="0"/>
              </a:rPr>
              <a:t>6. Discussion</a:t>
            </a:r>
            <a:endParaRPr lang="zh-CN" altLang="en-US" dirty="0">
              <a:latin typeface="Times New Roman" panose="02020603050405020304" pitchFamily="18" charset="0"/>
              <a:cs typeface="Times New Roman" panose="02020603050405020304" pitchFamily="18" charset="0"/>
            </a:endParaRPr>
          </a:p>
        </p:txBody>
      </p:sp>
      <p:graphicFrame>
        <p:nvGraphicFramePr>
          <p:cNvPr id="2" name="Diagram 1">
            <a:extLst>
              <a:ext uri="{FF2B5EF4-FFF2-40B4-BE49-F238E27FC236}">
                <a16:creationId xmlns:a16="http://schemas.microsoft.com/office/drawing/2014/main" id="{B7AE5F5B-E1E5-49B4-D7A4-47B6C957E69A}"/>
              </a:ext>
            </a:extLst>
          </p:cNvPr>
          <p:cNvGraphicFramePr/>
          <p:nvPr>
            <p:extLst>
              <p:ext uri="{D42A27DB-BD31-4B8C-83A1-F6EECF244321}">
                <p14:modId xmlns:p14="http://schemas.microsoft.com/office/powerpoint/2010/main" val="2805764843"/>
              </p:ext>
            </p:extLst>
          </p:nvPr>
        </p:nvGraphicFramePr>
        <p:xfrm>
          <a:off x="675806" y="1506750"/>
          <a:ext cx="10840387" cy="821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oup 2">
            <a:extLst>
              <a:ext uri="{FF2B5EF4-FFF2-40B4-BE49-F238E27FC236}">
                <a16:creationId xmlns:a16="http://schemas.microsoft.com/office/drawing/2014/main" id="{0F699C3A-B4A4-E605-F91B-944947CDB13A}"/>
              </a:ext>
            </a:extLst>
          </p:cNvPr>
          <p:cNvGrpSpPr/>
          <p:nvPr/>
        </p:nvGrpSpPr>
        <p:grpSpPr>
          <a:xfrm>
            <a:off x="675806" y="2474483"/>
            <a:ext cx="5875465" cy="693117"/>
            <a:chOff x="6417044" y="184896"/>
            <a:chExt cx="2673197" cy="1069278"/>
          </a:xfrm>
        </p:grpSpPr>
        <p:sp>
          <p:nvSpPr>
            <p:cNvPr id="9" name="Arrow: Chevron 8">
              <a:extLst>
                <a:ext uri="{FF2B5EF4-FFF2-40B4-BE49-F238E27FC236}">
                  <a16:creationId xmlns:a16="http://schemas.microsoft.com/office/drawing/2014/main" id="{C0E5D73D-2767-9EE4-49BB-7308E926F1EF}"/>
                </a:ext>
              </a:extLst>
            </p:cNvPr>
            <p:cNvSpPr/>
            <p:nvPr/>
          </p:nvSpPr>
          <p:spPr>
            <a:xfrm>
              <a:off x="6417044" y="184896"/>
              <a:ext cx="2673197" cy="1069278"/>
            </a:xfrm>
            <a:prstGeom prst="chevron">
              <a:avLst/>
            </a:prstGeom>
            <a:solidFill>
              <a:schemeClr val="accent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Arrow: Chevron 4">
              <a:extLst>
                <a:ext uri="{FF2B5EF4-FFF2-40B4-BE49-F238E27FC236}">
                  <a16:creationId xmlns:a16="http://schemas.microsoft.com/office/drawing/2014/main" id="{C765E255-BA3D-AC4B-44B2-83ED6D150300}"/>
                </a:ext>
              </a:extLst>
            </p:cNvPr>
            <p:cNvSpPr txBox="1"/>
            <p:nvPr/>
          </p:nvSpPr>
          <p:spPr>
            <a:xfrm>
              <a:off x="6951683" y="184896"/>
              <a:ext cx="1909364" cy="10692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008" tIns="40005" rIns="20003" bIns="40005" numCol="1" spcCol="1270" anchor="ctr" anchorCtr="0">
              <a:noAutofit/>
            </a:bodyPr>
            <a:lstStyle/>
            <a:p>
              <a:pPr marL="0" lvl="0" indent="0" algn="ctr" defTabSz="666750">
                <a:lnSpc>
                  <a:spcPct val="90000"/>
                </a:lnSpc>
                <a:spcBef>
                  <a:spcPct val="0"/>
                </a:spcBef>
                <a:spcAft>
                  <a:spcPct val="35000"/>
                </a:spcAft>
                <a:buNone/>
              </a:pPr>
              <a:r>
                <a:rPr lang="en-US" altLang="zh-CN" sz="2000" kern="1200" dirty="0">
                  <a:latin typeface="Times New Roman" panose="02020603050405020304" pitchFamily="18" charset="0"/>
                  <a:cs typeface="Times New Roman" panose="02020603050405020304" pitchFamily="18" charset="0"/>
                </a:rPr>
                <a:t>Layers of Excess of Loss Reinsurance</a:t>
              </a:r>
            </a:p>
            <a:p>
              <a:pPr marL="0" lvl="0" indent="0" algn="ctr" defTabSz="666750">
                <a:lnSpc>
                  <a:spcPct val="90000"/>
                </a:lnSpc>
                <a:spcBef>
                  <a:spcPct val="0"/>
                </a:spcBef>
                <a:spcAft>
                  <a:spcPct val="35000"/>
                </a:spcAft>
                <a:buNone/>
              </a:pPr>
              <a:r>
                <a:rPr lang="en-US" altLang="zh-CN" sz="2000" kern="1200" dirty="0">
                  <a:latin typeface="Times New Roman" panose="02020603050405020304" pitchFamily="18" charset="0"/>
                  <a:cs typeface="Times New Roman" panose="02020603050405020304" pitchFamily="18" charset="0"/>
                </a:rPr>
                <a:t> (10 to 200 year return period)</a:t>
              </a:r>
              <a:endParaRPr lang="zh-CN" altLang="en-US" sz="2000" kern="1200" dirty="0">
                <a:latin typeface="Times New Roman" panose="02020603050405020304" pitchFamily="18" charset="0"/>
                <a:cs typeface="Times New Roman" panose="02020603050405020304" pitchFamily="18" charset="0"/>
              </a:endParaRPr>
            </a:p>
          </p:txBody>
        </p:sp>
      </p:grpSp>
      <p:grpSp>
        <p:nvGrpSpPr>
          <p:cNvPr id="4" name="Group 3">
            <a:extLst>
              <a:ext uri="{FF2B5EF4-FFF2-40B4-BE49-F238E27FC236}">
                <a16:creationId xmlns:a16="http://schemas.microsoft.com/office/drawing/2014/main" id="{F87B1AE0-954A-3B83-2B9B-AA6C059502F0}"/>
              </a:ext>
            </a:extLst>
          </p:cNvPr>
          <p:cNvGrpSpPr/>
          <p:nvPr/>
        </p:nvGrpSpPr>
        <p:grpSpPr>
          <a:xfrm>
            <a:off x="5810491" y="2474483"/>
            <a:ext cx="5548389" cy="693117"/>
            <a:chOff x="8555601" y="184896"/>
            <a:chExt cx="2673197" cy="1069278"/>
          </a:xfrm>
        </p:grpSpPr>
        <p:sp>
          <p:nvSpPr>
            <p:cNvPr id="7" name="Arrow: Chevron 6">
              <a:extLst>
                <a:ext uri="{FF2B5EF4-FFF2-40B4-BE49-F238E27FC236}">
                  <a16:creationId xmlns:a16="http://schemas.microsoft.com/office/drawing/2014/main" id="{2F82B1DA-4C64-7DDD-7691-63FC44D62060}"/>
                </a:ext>
              </a:extLst>
            </p:cNvPr>
            <p:cNvSpPr/>
            <p:nvPr/>
          </p:nvSpPr>
          <p:spPr>
            <a:xfrm>
              <a:off x="8555601" y="184896"/>
              <a:ext cx="2673197" cy="1069278"/>
            </a:xfrm>
            <a:prstGeom prst="chevron">
              <a:avLst/>
            </a:prstGeom>
            <a:solidFill>
              <a:schemeClr val="accent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Arrow: Chevron 6">
              <a:extLst>
                <a:ext uri="{FF2B5EF4-FFF2-40B4-BE49-F238E27FC236}">
                  <a16:creationId xmlns:a16="http://schemas.microsoft.com/office/drawing/2014/main" id="{B9C28ED1-8CBB-F7BE-A904-0E4518CF028A}"/>
                </a:ext>
              </a:extLst>
            </p:cNvPr>
            <p:cNvSpPr txBox="1"/>
            <p:nvPr/>
          </p:nvSpPr>
          <p:spPr>
            <a:xfrm>
              <a:off x="9090240" y="184896"/>
              <a:ext cx="1603919" cy="10692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008" tIns="40005" rIns="20003" bIns="40005" numCol="1" spcCol="1270" anchor="ctr" anchorCtr="0">
              <a:noAutofit/>
            </a:bodyPr>
            <a:lstStyle/>
            <a:p>
              <a:pPr marL="0" lvl="0" indent="0" algn="ctr" defTabSz="666750">
                <a:lnSpc>
                  <a:spcPct val="90000"/>
                </a:lnSpc>
                <a:spcBef>
                  <a:spcPct val="0"/>
                </a:spcBef>
                <a:spcAft>
                  <a:spcPct val="35000"/>
                </a:spcAft>
                <a:buNone/>
              </a:pPr>
              <a:r>
                <a:rPr lang="en-US" altLang="zh-CN" sz="2000" kern="1200" dirty="0">
                  <a:latin typeface="Times New Roman" panose="02020603050405020304" pitchFamily="18" charset="0"/>
                  <a:cs typeface="Times New Roman" panose="02020603050405020304" pitchFamily="18" charset="0"/>
                </a:rPr>
                <a:t>Pricing for Excess of Loss for Wildfire Losses (</a:t>
              </a:r>
              <a:r>
                <a:rPr lang="en-US" altLang="zh-CN" sz="2000" kern="1200" dirty="0" err="1">
                  <a:latin typeface="Times New Roman" panose="02020603050405020304" pitchFamily="18" charset="0"/>
                  <a:cs typeface="Times New Roman" panose="02020603050405020304" pitchFamily="18" charset="0"/>
                </a:rPr>
                <a:t>TVar</a:t>
              </a:r>
              <a:r>
                <a:rPr lang="en-US" sz="2000" b="0" i="0" kern="1200" dirty="0">
                  <a:latin typeface="Times New Roman" panose="02020603050405020304" pitchFamily="18" charset="0"/>
                  <a:cs typeface="Times New Roman" panose="02020603050405020304" pitchFamily="18" charset="0"/>
                </a:rPr>
                <a:t>)</a:t>
              </a:r>
              <a:endParaRPr lang="zh-CN" altLang="en-US" sz="2000" kern="1200" dirty="0">
                <a:latin typeface="Times New Roman" panose="02020603050405020304" pitchFamily="18" charset="0"/>
                <a:cs typeface="Times New Roman" panose="02020603050405020304" pitchFamily="18" charset="0"/>
              </a:endParaRPr>
            </a:p>
          </p:txBody>
        </p:sp>
      </p:grpSp>
      <p:graphicFrame>
        <p:nvGraphicFramePr>
          <p:cNvPr id="16" name="Chart 15">
            <a:extLst>
              <a:ext uri="{FF2B5EF4-FFF2-40B4-BE49-F238E27FC236}">
                <a16:creationId xmlns:a16="http://schemas.microsoft.com/office/drawing/2014/main" id="{5AAA2D3D-8DC3-FCCE-A9C2-72D4211E1BCB}"/>
              </a:ext>
            </a:extLst>
          </p:cNvPr>
          <p:cNvGraphicFramePr>
            <a:graphicFrameLocks/>
          </p:cNvGraphicFramePr>
          <p:nvPr>
            <p:extLst>
              <p:ext uri="{D42A27DB-BD31-4B8C-83A1-F6EECF244321}">
                <p14:modId xmlns:p14="http://schemas.microsoft.com/office/powerpoint/2010/main" val="4108353705"/>
              </p:ext>
            </p:extLst>
          </p:nvPr>
        </p:nvGraphicFramePr>
        <p:xfrm>
          <a:off x="6551271" y="3495633"/>
          <a:ext cx="5214630" cy="2983709"/>
        </p:xfrm>
        <a:graphic>
          <a:graphicData uri="http://schemas.openxmlformats.org/drawingml/2006/chart">
            <c:chart xmlns:c="http://schemas.openxmlformats.org/drawingml/2006/chart" xmlns:r="http://schemas.openxmlformats.org/officeDocument/2006/relationships" r:id="rId7"/>
          </a:graphicData>
        </a:graphic>
      </p:graphicFrame>
      <p:sp>
        <p:nvSpPr>
          <p:cNvPr id="12" name="TextBox 11">
            <a:extLst>
              <a:ext uri="{FF2B5EF4-FFF2-40B4-BE49-F238E27FC236}">
                <a16:creationId xmlns:a16="http://schemas.microsoft.com/office/drawing/2014/main" id="{91503EE4-053B-C66C-4C70-043BF866818D}"/>
              </a:ext>
            </a:extLst>
          </p:cNvPr>
          <p:cNvSpPr txBox="1"/>
          <p:nvPr/>
        </p:nvSpPr>
        <p:spPr>
          <a:xfrm>
            <a:off x="9709090" y="4614863"/>
            <a:ext cx="1644712" cy="261610"/>
          </a:xfrm>
          <a:prstGeom prst="rect">
            <a:avLst/>
          </a:prstGeom>
          <a:noFill/>
        </p:spPr>
        <p:txBody>
          <a:bodyPr wrap="square">
            <a:spAutoFit/>
          </a:bodyPr>
          <a:lstStyle/>
          <a:p>
            <a:r>
              <a:rPr lang="en-US" altLang="zh-CN" sz="1100" b="0" i="0" u="none" strike="noStrike" baseline="0" dirty="0">
                <a:latin typeface="Times New Roman" panose="02020603050405020304" pitchFamily="18" charset="0"/>
                <a:cs typeface="Times New Roman" panose="02020603050405020304" pitchFamily="18" charset="0"/>
              </a:rPr>
              <a:t>Fort McMurray Wildfire</a:t>
            </a:r>
            <a:endParaRPr lang="zh-CN" altLang="en-US" sz="11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09970A4F-A574-FE4C-E2CC-A291D5DD7F86}"/>
              </a:ext>
            </a:extLst>
          </p:cNvPr>
          <p:cNvPicPr>
            <a:picLocks noChangeAspect="1"/>
          </p:cNvPicPr>
          <p:nvPr/>
        </p:nvPicPr>
        <p:blipFill>
          <a:blip r:embed="rId8"/>
          <a:stretch>
            <a:fillRect/>
          </a:stretch>
        </p:blipFill>
        <p:spPr>
          <a:xfrm>
            <a:off x="838198" y="3193388"/>
            <a:ext cx="5027088" cy="3104560"/>
          </a:xfrm>
          <a:prstGeom prst="rect">
            <a:avLst/>
          </a:prstGeom>
        </p:spPr>
      </p:pic>
      <p:cxnSp>
        <p:nvCxnSpPr>
          <p:cNvPr id="13" name="Straight Arrow Connector 12">
            <a:extLst>
              <a:ext uri="{FF2B5EF4-FFF2-40B4-BE49-F238E27FC236}">
                <a16:creationId xmlns:a16="http://schemas.microsoft.com/office/drawing/2014/main" id="{3FCBC3EE-570B-323F-2A06-E2549DE8F092}"/>
              </a:ext>
            </a:extLst>
          </p:cNvPr>
          <p:cNvCxnSpPr>
            <a:cxnSpLocks/>
          </p:cNvCxnSpPr>
          <p:nvPr/>
        </p:nvCxnSpPr>
        <p:spPr>
          <a:xfrm>
            <a:off x="9158586" y="4754744"/>
            <a:ext cx="613858"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1595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E980B-A413-6E12-767E-08004725FA0A}"/>
              </a:ext>
            </a:extLst>
          </p:cNvPr>
          <p:cNvSpPr>
            <a:spLocks noGrp="1"/>
          </p:cNvSpPr>
          <p:nvPr>
            <p:ph type="title"/>
          </p:nvPr>
        </p:nvSpPr>
        <p:spPr/>
        <p:txBody>
          <a:bodyPr/>
          <a:lstStyle/>
          <a:p>
            <a:r>
              <a:rPr lang="en-US" altLang="zh-CN" sz="4400" b="0" i="0" u="none" strike="noStrike" baseline="0" dirty="0">
                <a:latin typeface="Times New Roman" panose="02020603050405020304" pitchFamily="18" charset="0"/>
                <a:cs typeface="Times New Roman" panose="02020603050405020304" pitchFamily="18" charset="0"/>
              </a:rPr>
              <a:t>WAC Annual Meeting </a:t>
            </a:r>
            <a:r>
              <a:rPr lang="en-US" altLang="zh-CN" sz="4400" dirty="0">
                <a:latin typeface="Times New Roman" panose="02020603050405020304" pitchFamily="18" charset="0"/>
                <a:cs typeface="Times New Roman" panose="02020603050405020304" pitchFamily="18" charset="0"/>
              </a:rPr>
              <a:t>2024</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DAD2D18-EC1F-67FB-50CF-FF7A74C64C7B}"/>
              </a:ext>
            </a:extLst>
          </p:cNvPr>
          <p:cNvSpPr>
            <a:spLocks noGrp="1"/>
          </p:cNvSpPr>
          <p:nvPr>
            <p:ph idx="1"/>
          </p:nvPr>
        </p:nvSpPr>
        <p:spPr/>
        <p:txBody>
          <a:bodyPr anchor="ctr"/>
          <a:lstStyle/>
          <a:p>
            <a:pPr marL="0" indent="0" algn="ctr">
              <a:spcBef>
                <a:spcPct val="0"/>
              </a:spcBef>
              <a:buNone/>
            </a:pPr>
            <a:r>
              <a:rPr lang="en-US" altLang="zh-CN" sz="4400" dirty="0">
                <a:latin typeface="Times New Roman" panose="02020603050405020304" pitchFamily="18" charset="0"/>
                <a:ea typeface="+mj-ea"/>
                <a:cs typeface="Times New Roman" panose="02020603050405020304" pitchFamily="18" charset="0"/>
              </a:rPr>
              <a:t>Thank you for your feedback</a:t>
            </a:r>
            <a:endParaRPr lang="zh-CN" altLang="en-US" sz="4400" dirty="0">
              <a:latin typeface="Times New Roman" panose="02020603050405020304" pitchFamily="18" charset="0"/>
              <a:ea typeface="+mj-ea"/>
              <a:cs typeface="Times New Roman" panose="02020603050405020304" pitchFamily="18" charset="0"/>
            </a:endParaRPr>
          </a:p>
          <a:p>
            <a:endParaRPr lang="zh-CN" altLang="en-US" dirty="0"/>
          </a:p>
        </p:txBody>
      </p:sp>
      <p:sp>
        <p:nvSpPr>
          <p:cNvPr id="4" name="Slide Number Placeholder 3">
            <a:extLst>
              <a:ext uri="{FF2B5EF4-FFF2-40B4-BE49-F238E27FC236}">
                <a16:creationId xmlns:a16="http://schemas.microsoft.com/office/drawing/2014/main" id="{F7879136-01FA-A3BB-576F-5F4087CA1F26}"/>
              </a:ext>
            </a:extLst>
          </p:cNvPr>
          <p:cNvSpPr>
            <a:spLocks noGrp="1"/>
          </p:cNvSpPr>
          <p:nvPr>
            <p:ph type="sldNum" sz="quarter" idx="12"/>
          </p:nvPr>
        </p:nvSpPr>
        <p:spPr/>
        <p:txBody>
          <a:bodyPr/>
          <a:lstStyle/>
          <a:p>
            <a:fld id="{979339D4-E46C-4A92-9C40-85F4FA0D3B40}" type="slidenum">
              <a:rPr lang="zh-CN" altLang="en-US" smtClean="0"/>
              <a:t>15</a:t>
            </a:fld>
            <a:endParaRPr lang="zh-CN" altLang="en-US"/>
          </a:p>
        </p:txBody>
      </p:sp>
    </p:spTree>
    <p:extLst>
      <p:ext uri="{BB962C8B-B14F-4D97-AF65-F5344CB8AC3E}">
        <p14:creationId xmlns:p14="http://schemas.microsoft.com/office/powerpoint/2010/main" val="2492436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81;p50">
            <a:extLst>
              <a:ext uri="{FF2B5EF4-FFF2-40B4-BE49-F238E27FC236}">
                <a16:creationId xmlns:a16="http://schemas.microsoft.com/office/drawing/2014/main" id="{AFE83B69-5379-9BA1-1E2C-70750FC4D5A1}"/>
              </a:ext>
            </a:extLst>
          </p:cNvPr>
          <p:cNvSpPr txBox="1">
            <a:spLocks/>
          </p:cNvSpPr>
          <p:nvPr/>
        </p:nvSpPr>
        <p:spPr>
          <a:xfrm>
            <a:off x="838200" y="681037"/>
            <a:ext cx="10272000" cy="643600"/>
          </a:xfrm>
          <a:prstGeom prst="rect">
            <a:avLst/>
          </a:prstGeom>
        </p:spPr>
        <p:txBody>
          <a:bodyPr spcFirstLastPara="1" wrap="square" lIns="121900" tIns="121900" rIns="121900" bIns="12190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latin typeface="Times New Roman" panose="02020603050405020304" pitchFamily="18" charset="0"/>
                <a:cs typeface="Times New Roman" panose="02020603050405020304" pitchFamily="18" charset="0"/>
              </a:rPr>
              <a:t>Table of Contents</a:t>
            </a:r>
          </a:p>
        </p:txBody>
      </p:sp>
      <p:sp>
        <p:nvSpPr>
          <p:cNvPr id="17" name="TextBox 16">
            <a:extLst>
              <a:ext uri="{FF2B5EF4-FFF2-40B4-BE49-F238E27FC236}">
                <a16:creationId xmlns:a16="http://schemas.microsoft.com/office/drawing/2014/main" id="{C5D02BFC-05B8-F3E9-BA5C-3D1D55C3A160}"/>
              </a:ext>
            </a:extLst>
          </p:cNvPr>
          <p:cNvSpPr txBox="1"/>
          <p:nvPr/>
        </p:nvSpPr>
        <p:spPr>
          <a:xfrm>
            <a:off x="1013093" y="1478940"/>
            <a:ext cx="9922213" cy="4435830"/>
          </a:xfrm>
          <a:prstGeom prst="rect">
            <a:avLst/>
          </a:prstGeom>
          <a:noFill/>
        </p:spPr>
        <p:txBody>
          <a:bodyPr wrap="square" rtlCol="0">
            <a:spAutoFit/>
          </a:bodyPr>
          <a:lstStyle/>
          <a:p>
            <a:pPr marL="360000" indent="-342900">
              <a:lnSpc>
                <a:spcPct val="150000"/>
              </a:lnSpc>
              <a:buFont typeface="+mj-lt"/>
              <a:buAutoNum type="arabicPeriod"/>
            </a:pPr>
            <a:r>
              <a:rPr lang="en-US" altLang="zh-CN" sz="3200" dirty="0">
                <a:latin typeface="Times New Roman" panose="02020603050405020304" pitchFamily="18" charset="0"/>
                <a:cs typeface="Times New Roman" panose="02020603050405020304" pitchFamily="18" charset="0"/>
              </a:rPr>
              <a:t> Background</a:t>
            </a:r>
          </a:p>
          <a:p>
            <a:pPr marL="360000" indent="-342900">
              <a:lnSpc>
                <a:spcPct val="150000"/>
              </a:lnSpc>
              <a:buFont typeface="+mj-lt"/>
              <a:buAutoNum type="arabicPeriod"/>
            </a:pPr>
            <a:r>
              <a:rPr lang="en-US" altLang="zh-CN" sz="3200" dirty="0">
                <a:latin typeface="Times New Roman" panose="02020603050405020304" pitchFamily="18" charset="0"/>
                <a:cs typeface="Times New Roman" panose="02020603050405020304" pitchFamily="18" charset="0"/>
              </a:rPr>
              <a:t> Statistical Analysis on Wildfire Events</a:t>
            </a:r>
          </a:p>
          <a:p>
            <a:pPr marL="360000" indent="-342900">
              <a:lnSpc>
                <a:spcPct val="150000"/>
              </a:lnSpc>
              <a:buFont typeface="+mj-lt"/>
              <a:buAutoNum type="arabicPeriod"/>
            </a:pPr>
            <a:r>
              <a:rPr lang="en-US" altLang="zh-CN" sz="3200" dirty="0">
                <a:latin typeface="Times New Roman" panose="02020603050405020304" pitchFamily="18" charset="0"/>
                <a:cs typeface="Times New Roman" panose="02020603050405020304" pitchFamily="18" charset="0"/>
              </a:rPr>
              <a:t> Application in Catastrophe Reinsurance</a:t>
            </a:r>
          </a:p>
          <a:p>
            <a:pPr marL="360000" indent="-342900">
              <a:lnSpc>
                <a:spcPct val="150000"/>
              </a:lnSpc>
              <a:buFont typeface="+mj-lt"/>
              <a:buAutoNum type="arabicPeriod"/>
            </a:pPr>
            <a:r>
              <a:rPr lang="en-US" altLang="zh-CN" sz="3200" dirty="0">
                <a:latin typeface="Times New Roman" panose="02020603050405020304" pitchFamily="18" charset="0"/>
                <a:cs typeface="Times New Roman" panose="02020603050405020304" pitchFamily="18" charset="0"/>
              </a:rPr>
              <a:t> The Prediction of 2024</a:t>
            </a:r>
          </a:p>
          <a:p>
            <a:pPr marL="360000" indent="-342900">
              <a:lnSpc>
                <a:spcPct val="150000"/>
              </a:lnSpc>
              <a:buFont typeface="+mj-lt"/>
              <a:buAutoNum type="arabicPeriod"/>
            </a:pPr>
            <a:r>
              <a:rPr lang="en-US" altLang="zh-CN" sz="3200" dirty="0">
                <a:latin typeface="Times New Roman" panose="02020603050405020304" pitchFamily="18" charset="0"/>
                <a:cs typeface="Times New Roman" panose="02020603050405020304" pitchFamily="18" charset="0"/>
              </a:rPr>
              <a:t> Impact on Life insurance</a:t>
            </a:r>
          </a:p>
          <a:p>
            <a:pPr marL="360000" indent="-342900">
              <a:lnSpc>
                <a:spcPct val="150000"/>
              </a:lnSpc>
              <a:buFont typeface="+mj-lt"/>
              <a:buAutoNum type="arabicPeriod"/>
            </a:pPr>
            <a:r>
              <a:rPr lang="en-US" altLang="zh-CN" sz="3200" b="0" i="0" dirty="0">
                <a:solidFill>
                  <a:srgbClr val="242424"/>
                </a:solidFill>
                <a:effectLst/>
                <a:latin typeface="Times New Roman" panose="02020603050405020304" pitchFamily="18" charset="0"/>
              </a:rPr>
              <a:t> Discussion</a:t>
            </a:r>
            <a:endParaRPr lang="en-US" altLang="zh-C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704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E980B-A413-6E12-767E-08004725FA0A}"/>
              </a:ext>
            </a:extLst>
          </p:cNvPr>
          <p:cNvSpPr>
            <a:spLocks noGrp="1"/>
          </p:cNvSpPr>
          <p:nvPr>
            <p:ph type="title"/>
          </p:nvPr>
        </p:nvSpPr>
        <p:spPr/>
        <p:txBody>
          <a:bodyPr>
            <a:normAutofit/>
          </a:bodyPr>
          <a:lstStyle/>
          <a:p>
            <a:r>
              <a:rPr lang="en-US" altLang="zh-CN" sz="3600" dirty="0">
                <a:latin typeface="Times New Roman" panose="02020603050405020304" pitchFamily="18" charset="0"/>
                <a:cs typeface="Times New Roman" panose="02020603050405020304" pitchFamily="18" charset="0"/>
              </a:rPr>
              <a:t>1. Background - </a:t>
            </a:r>
            <a:r>
              <a:rPr lang="en-US" altLang="zh-CN" sz="3600" b="0" i="0" u="none" strike="noStrike" baseline="0" dirty="0">
                <a:latin typeface="Times New Roman" panose="02020603050405020304" pitchFamily="18" charset="0"/>
                <a:cs typeface="Times New Roman" panose="02020603050405020304" pitchFamily="18" charset="0"/>
              </a:rPr>
              <a:t>Global temperatures</a:t>
            </a:r>
            <a:r>
              <a:rPr lang="en-US" altLang="zh-CN" sz="3600" dirty="0">
                <a:latin typeface="Times New Roman" panose="02020603050405020304" pitchFamily="18" charset="0"/>
                <a:cs typeface="Times New Roman" panose="02020603050405020304" pitchFamily="18" charset="0"/>
              </a:rPr>
              <a:t> </a:t>
            </a:r>
            <a:endParaRPr lang="zh-CN" altLang="en-US" sz="3600"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A320B941-1601-1659-CDD8-0B509C478BAF}"/>
              </a:ext>
            </a:extLst>
          </p:cNvPr>
          <p:cNvPicPr>
            <a:picLocks noChangeAspect="1"/>
          </p:cNvPicPr>
          <p:nvPr/>
        </p:nvPicPr>
        <p:blipFill>
          <a:blip r:embed="rId2"/>
          <a:stretch>
            <a:fillRect/>
          </a:stretch>
        </p:blipFill>
        <p:spPr>
          <a:xfrm>
            <a:off x="838200" y="1606712"/>
            <a:ext cx="5959868" cy="4461847"/>
          </a:xfrm>
          <a:prstGeom prst="rect">
            <a:avLst/>
          </a:prstGeom>
        </p:spPr>
      </p:pic>
      <p:sp>
        <p:nvSpPr>
          <p:cNvPr id="9" name="TextBox 8">
            <a:extLst>
              <a:ext uri="{FF2B5EF4-FFF2-40B4-BE49-F238E27FC236}">
                <a16:creationId xmlns:a16="http://schemas.microsoft.com/office/drawing/2014/main" id="{35E4E110-F29D-D4A3-EA28-311C51F779A5}"/>
              </a:ext>
            </a:extLst>
          </p:cNvPr>
          <p:cNvSpPr txBox="1"/>
          <p:nvPr/>
        </p:nvSpPr>
        <p:spPr>
          <a:xfrm>
            <a:off x="7119257" y="2695570"/>
            <a:ext cx="4618653" cy="1631216"/>
          </a:xfrm>
          <a:prstGeom prst="rect">
            <a:avLst/>
          </a:prstGeom>
          <a:noFill/>
        </p:spPr>
        <p:txBody>
          <a:bodyPr wrap="square" rtlCol="0">
            <a:spAutoFit/>
          </a:bodyPr>
          <a:lstStyle/>
          <a:p>
            <a:pPr marL="285750" indent="-285750" algn="l">
              <a:buFont typeface="Wingdings" panose="05000000000000000000" pitchFamily="2" charset="2"/>
              <a:buChar char="l"/>
            </a:pPr>
            <a:r>
              <a:rPr lang="en-US" altLang="zh-CN" sz="2000" b="0" i="0" u="none" strike="noStrike" baseline="0" dirty="0">
                <a:latin typeface="Times New Roman" panose="02020603050405020304" pitchFamily="18" charset="0"/>
                <a:cs typeface="Times New Roman" panose="02020603050405020304" pitchFamily="18" charset="0"/>
              </a:rPr>
              <a:t>Global temperatures rose about 1.98° F(1.1°C) From 1901 to 2020</a:t>
            </a:r>
          </a:p>
          <a:p>
            <a:pPr marL="285750" indent="-285750" algn="l">
              <a:buFont typeface="Wingdings" panose="05000000000000000000" pitchFamily="2" charset="2"/>
              <a:buChar char="l"/>
            </a:pPr>
            <a:endParaRPr lang="en-US" altLang="zh-CN" sz="2000" dirty="0">
              <a:latin typeface="Times New Roman" panose="02020603050405020304" pitchFamily="18" charset="0"/>
              <a:cs typeface="Times New Roman" panose="02020603050405020304" pitchFamily="18" charset="0"/>
            </a:endParaRPr>
          </a:p>
          <a:p>
            <a:pPr marL="285750" indent="-285750" algn="l">
              <a:buFont typeface="Wingdings" panose="05000000000000000000" pitchFamily="2" charset="2"/>
              <a:buChar char="l"/>
            </a:pPr>
            <a:r>
              <a:rPr lang="en-US" altLang="zh-CN" sz="2000" b="0" i="0" u="none" strike="noStrike" baseline="0" dirty="0">
                <a:latin typeface="Times New Roman" panose="02020603050405020304" pitchFamily="18" charset="0"/>
                <a:cs typeface="Times New Roman" panose="02020603050405020304" pitchFamily="18" charset="0"/>
              </a:rPr>
              <a:t>The 10 warmest years from 1850 to 2023 have all occurred in 2014-2023.</a:t>
            </a:r>
          </a:p>
        </p:txBody>
      </p:sp>
      <p:sp>
        <p:nvSpPr>
          <p:cNvPr id="11" name="TextBox 10">
            <a:extLst>
              <a:ext uri="{FF2B5EF4-FFF2-40B4-BE49-F238E27FC236}">
                <a16:creationId xmlns:a16="http://schemas.microsoft.com/office/drawing/2014/main" id="{61941EC1-8A67-2B26-185B-4D5DE5793A17}"/>
              </a:ext>
            </a:extLst>
          </p:cNvPr>
          <p:cNvSpPr txBox="1"/>
          <p:nvPr/>
        </p:nvSpPr>
        <p:spPr>
          <a:xfrm>
            <a:off x="5006204" y="6604084"/>
            <a:ext cx="7185796" cy="253916"/>
          </a:xfrm>
          <a:prstGeom prst="rect">
            <a:avLst/>
          </a:prstGeom>
          <a:noFill/>
        </p:spPr>
        <p:txBody>
          <a:bodyPr wrap="square">
            <a:spAutoFit/>
          </a:bodyPr>
          <a:lstStyle/>
          <a:p>
            <a:pPr algn="l"/>
            <a:r>
              <a:rPr lang="en-US" altLang="zh-CN" sz="1050" dirty="0">
                <a:latin typeface="+mj-lt"/>
              </a:rPr>
              <a:t>Source: National Oceanic and Atmospheric Administration(NOAA) and National Centers for Environmental Information (NCEI)</a:t>
            </a:r>
            <a:endParaRPr lang="zh-CN" altLang="en-US" sz="1050" dirty="0">
              <a:latin typeface="+mj-lt"/>
            </a:endParaRPr>
          </a:p>
        </p:txBody>
      </p:sp>
    </p:spTree>
    <p:extLst>
      <p:ext uri="{BB962C8B-B14F-4D97-AF65-F5344CB8AC3E}">
        <p14:creationId xmlns:p14="http://schemas.microsoft.com/office/powerpoint/2010/main" val="74353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B761B49-27C5-0D97-2AE9-46DCE545897F}"/>
              </a:ext>
            </a:extLst>
          </p:cNvPr>
          <p:cNvPicPr>
            <a:picLocks noChangeAspect="1"/>
          </p:cNvPicPr>
          <p:nvPr/>
        </p:nvPicPr>
        <p:blipFill rotWithShape="1">
          <a:blip r:embed="rId3"/>
          <a:srcRect t="3333" r="-46"/>
          <a:stretch/>
        </p:blipFill>
        <p:spPr>
          <a:xfrm>
            <a:off x="6096000" y="2173363"/>
            <a:ext cx="5830470" cy="3481579"/>
          </a:xfrm>
          <a:prstGeom prst="rect">
            <a:avLst/>
          </a:prstGeom>
        </p:spPr>
      </p:pic>
      <p:sp>
        <p:nvSpPr>
          <p:cNvPr id="4" name="Title 1">
            <a:extLst>
              <a:ext uri="{FF2B5EF4-FFF2-40B4-BE49-F238E27FC236}">
                <a16:creationId xmlns:a16="http://schemas.microsoft.com/office/drawing/2014/main" id="{A56857C2-71A8-6669-3915-F99357DE3D7A}"/>
              </a:ext>
            </a:extLst>
          </p:cNvPr>
          <p:cNvSpPr>
            <a:spLocks noGrp="1"/>
          </p:cNvSpPr>
          <p:nvPr>
            <p:ph type="title"/>
          </p:nvPr>
        </p:nvSpPr>
        <p:spPr>
          <a:xfrm>
            <a:off x="838200" y="365125"/>
            <a:ext cx="10515600" cy="1325563"/>
          </a:xfrm>
        </p:spPr>
        <p:txBody>
          <a:bodyPr>
            <a:normAutofit/>
          </a:bodyPr>
          <a:lstStyle/>
          <a:p>
            <a:r>
              <a:rPr lang="en-US" altLang="zh-CN" sz="3600" dirty="0">
                <a:latin typeface="Times New Roman" panose="02020603050405020304" pitchFamily="18" charset="0"/>
                <a:cs typeface="Times New Roman" panose="02020603050405020304" pitchFamily="18" charset="0"/>
              </a:rPr>
              <a:t>1. Background - Temperature and Wildfire in Canada </a:t>
            </a:r>
            <a:endParaRPr lang="zh-CN" altLang="en-US" sz="3600" dirty="0">
              <a:latin typeface="Times New Roman" panose="02020603050405020304" pitchFamily="18" charset="0"/>
              <a:cs typeface="Times New Roman" panose="02020603050405020304" pitchFamily="18" charset="0"/>
            </a:endParaRPr>
          </a:p>
        </p:txBody>
      </p:sp>
      <p:graphicFrame>
        <p:nvGraphicFramePr>
          <p:cNvPr id="2" name="Chart 1">
            <a:extLst>
              <a:ext uri="{FF2B5EF4-FFF2-40B4-BE49-F238E27FC236}">
                <a16:creationId xmlns:a16="http://schemas.microsoft.com/office/drawing/2014/main" id="{52F9CD7A-4B3C-9755-D2C8-EFDF86CE2821}"/>
              </a:ext>
            </a:extLst>
          </p:cNvPr>
          <p:cNvGraphicFramePr>
            <a:graphicFrameLocks/>
          </p:cNvGraphicFramePr>
          <p:nvPr>
            <p:extLst>
              <p:ext uri="{D42A27DB-BD31-4B8C-83A1-F6EECF244321}">
                <p14:modId xmlns:p14="http://schemas.microsoft.com/office/powerpoint/2010/main" val="3251870989"/>
              </p:ext>
            </p:extLst>
          </p:nvPr>
        </p:nvGraphicFramePr>
        <p:xfrm>
          <a:off x="275150" y="1690688"/>
          <a:ext cx="5917217" cy="4367589"/>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a:extLst>
              <a:ext uri="{FF2B5EF4-FFF2-40B4-BE49-F238E27FC236}">
                <a16:creationId xmlns:a16="http://schemas.microsoft.com/office/drawing/2014/main" id="{063E3FF6-7B46-D12E-8E04-426652366B72}"/>
              </a:ext>
            </a:extLst>
          </p:cNvPr>
          <p:cNvSpPr/>
          <p:nvPr/>
        </p:nvSpPr>
        <p:spPr>
          <a:xfrm>
            <a:off x="2378199" y="2590753"/>
            <a:ext cx="1711118" cy="3194227"/>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a:extLst>
              <a:ext uri="{FF2B5EF4-FFF2-40B4-BE49-F238E27FC236}">
                <a16:creationId xmlns:a16="http://schemas.microsoft.com/office/drawing/2014/main" id="{A4212B31-D4D6-137C-C6A7-7F11472E4B60}"/>
              </a:ext>
            </a:extLst>
          </p:cNvPr>
          <p:cNvSpPr txBox="1"/>
          <p:nvPr/>
        </p:nvSpPr>
        <p:spPr>
          <a:xfrm>
            <a:off x="7754112" y="2048256"/>
            <a:ext cx="4248912" cy="646331"/>
          </a:xfrm>
          <a:prstGeom prst="rect">
            <a:avLst/>
          </a:prstGeom>
          <a:noFill/>
        </p:spPr>
        <p:txBody>
          <a:bodyPr wrap="square" rtlCol="0">
            <a:spAutoFit/>
          </a:bodyPr>
          <a:lstStyle/>
          <a:p>
            <a:endParaRPr lang="en-US" altLang="zh-CN" dirty="0"/>
          </a:p>
          <a:p>
            <a:pPr marL="285750" indent="-285750">
              <a:buFont typeface="Arial" panose="020B0604020202020204" pitchFamily="34" charset="0"/>
              <a:buChar char="•"/>
            </a:pPr>
            <a:endParaRPr lang="zh-CN" altLang="en-US" dirty="0"/>
          </a:p>
        </p:txBody>
      </p:sp>
      <p:sp>
        <p:nvSpPr>
          <p:cNvPr id="10" name="TextBox 9">
            <a:extLst>
              <a:ext uri="{FF2B5EF4-FFF2-40B4-BE49-F238E27FC236}">
                <a16:creationId xmlns:a16="http://schemas.microsoft.com/office/drawing/2014/main" id="{2C1DA09F-DEC3-2B03-1C16-66A7BB47C4CC}"/>
              </a:ext>
            </a:extLst>
          </p:cNvPr>
          <p:cNvSpPr txBox="1"/>
          <p:nvPr/>
        </p:nvSpPr>
        <p:spPr>
          <a:xfrm>
            <a:off x="5376611" y="6604084"/>
            <a:ext cx="6815389" cy="253916"/>
          </a:xfrm>
          <a:prstGeom prst="rect">
            <a:avLst/>
          </a:prstGeom>
          <a:noFill/>
        </p:spPr>
        <p:txBody>
          <a:bodyPr wrap="square">
            <a:spAutoFit/>
          </a:bodyPr>
          <a:lstStyle/>
          <a:p>
            <a:r>
              <a:rPr lang="en-US" altLang="zh-CN" sz="1050" dirty="0">
                <a:latin typeface="+mj-lt"/>
              </a:rPr>
              <a:t>Source: https://climate.weather.gc.ca/historical_data/search_historic_data_e.html  / https://ourworldindata.org/wildfires</a:t>
            </a:r>
          </a:p>
        </p:txBody>
      </p:sp>
      <p:sp>
        <p:nvSpPr>
          <p:cNvPr id="6" name="TextBox 5">
            <a:extLst>
              <a:ext uri="{FF2B5EF4-FFF2-40B4-BE49-F238E27FC236}">
                <a16:creationId xmlns:a16="http://schemas.microsoft.com/office/drawing/2014/main" id="{CA723F2F-4E52-3E17-AD0D-AD1B5910A371}"/>
              </a:ext>
            </a:extLst>
          </p:cNvPr>
          <p:cNvSpPr txBox="1"/>
          <p:nvPr/>
        </p:nvSpPr>
        <p:spPr>
          <a:xfrm>
            <a:off x="6742102" y="5885099"/>
            <a:ext cx="5008880" cy="369332"/>
          </a:xfrm>
          <a:prstGeom prst="rect">
            <a:avLst/>
          </a:prstGeom>
          <a:noFill/>
        </p:spPr>
        <p:txBody>
          <a:bodyPr wrap="square" rtlCol="0">
            <a:spAutoFit/>
          </a:bodyPr>
          <a:lstStyle/>
          <a:p>
            <a:r>
              <a:rPr lang="en-US" altLang="zh-CN" dirty="0">
                <a:solidFill>
                  <a:srgbClr val="FF0000"/>
                </a:solidFill>
              </a:rPr>
              <a:t>15 Million Hectares </a:t>
            </a:r>
            <a:r>
              <a:rPr lang="zh-CN" altLang="en-US" b="0" i="0" dirty="0">
                <a:solidFill>
                  <a:srgbClr val="FF0000"/>
                </a:solidFill>
                <a:effectLst/>
                <a:latin typeface="Arial" panose="020B0604020202020204" pitchFamily="34" charset="0"/>
              </a:rPr>
              <a:t>≈</a:t>
            </a:r>
            <a:r>
              <a:rPr lang="en-US" altLang="zh-CN" dirty="0">
                <a:solidFill>
                  <a:srgbClr val="FF0000"/>
                </a:solidFill>
              </a:rPr>
              <a:t> 1.5% of Canada's total area</a:t>
            </a:r>
            <a:endParaRPr lang="zh-CN" altLang="en-US" dirty="0">
              <a:solidFill>
                <a:srgbClr val="FF0000"/>
              </a:solidFill>
            </a:endParaRPr>
          </a:p>
        </p:txBody>
      </p:sp>
      <p:sp>
        <p:nvSpPr>
          <p:cNvPr id="11" name="Rectangle 10">
            <a:extLst>
              <a:ext uri="{FF2B5EF4-FFF2-40B4-BE49-F238E27FC236}">
                <a16:creationId xmlns:a16="http://schemas.microsoft.com/office/drawing/2014/main" id="{8441EBBA-5464-2D71-50A0-BAB162F30821}"/>
              </a:ext>
            </a:extLst>
          </p:cNvPr>
          <p:cNvSpPr/>
          <p:nvPr/>
        </p:nvSpPr>
        <p:spPr>
          <a:xfrm>
            <a:off x="8390983" y="2158417"/>
            <a:ext cx="1711118" cy="3194227"/>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12">
            <a:extLst>
              <a:ext uri="{FF2B5EF4-FFF2-40B4-BE49-F238E27FC236}">
                <a16:creationId xmlns:a16="http://schemas.microsoft.com/office/drawing/2014/main" id="{C50A09E6-3DCB-EE55-E852-EDF479F6335B}"/>
              </a:ext>
            </a:extLst>
          </p:cNvPr>
          <p:cNvSpPr txBox="1"/>
          <p:nvPr/>
        </p:nvSpPr>
        <p:spPr>
          <a:xfrm>
            <a:off x="6950294" y="1752189"/>
            <a:ext cx="4403506"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Burnt Area by Wildfire in Canada (2012-2023)</a:t>
            </a:r>
            <a:endParaRPr lang="zh-CN" alt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88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74FC05-1A07-0E14-75E0-3E0E6DD26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008" y="1746497"/>
            <a:ext cx="7596504" cy="424731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143B41E-1B71-0831-3F94-8663C9B90795}"/>
              </a:ext>
            </a:extLst>
          </p:cNvPr>
          <p:cNvSpPr txBox="1"/>
          <p:nvPr/>
        </p:nvSpPr>
        <p:spPr>
          <a:xfrm>
            <a:off x="3799787" y="6211669"/>
            <a:ext cx="8978381" cy="646331"/>
          </a:xfrm>
          <a:prstGeom prst="rect">
            <a:avLst/>
          </a:prstGeom>
          <a:noFill/>
        </p:spPr>
        <p:txBody>
          <a:bodyPr wrap="square">
            <a:spAutoFit/>
          </a:bodyPr>
          <a:lstStyle/>
          <a:p>
            <a:r>
              <a:rPr lang="en-US" altLang="zh-CN" sz="1200" dirty="0"/>
              <a:t>Source: </a:t>
            </a:r>
          </a:p>
          <a:p>
            <a:r>
              <a:rPr lang="zh-CN" altLang="en-US" sz="1200" dirty="0"/>
              <a:t>https://www.ibc.ca/news-insights/news/severe-weather-in-2023-caused-over-3-1-billion-in-insured-damage</a:t>
            </a:r>
            <a:endParaRPr lang="en-US" altLang="zh-CN" sz="1200" dirty="0"/>
          </a:p>
          <a:p>
            <a:r>
              <a:rPr lang="zh-CN" altLang="en-US" sz="1200" dirty="0"/>
              <a:t>https://www.ibc.ca/news-insights/news/okanagan-and-shuswap-area-wildfires-cause-over-720-million-in-insured-damage</a:t>
            </a:r>
          </a:p>
        </p:txBody>
      </p:sp>
      <p:sp>
        <p:nvSpPr>
          <p:cNvPr id="5" name="TextBox 4">
            <a:extLst>
              <a:ext uri="{FF2B5EF4-FFF2-40B4-BE49-F238E27FC236}">
                <a16:creationId xmlns:a16="http://schemas.microsoft.com/office/drawing/2014/main" id="{A9A03374-1DFD-3AA1-F716-12E1C3EEC62B}"/>
              </a:ext>
            </a:extLst>
          </p:cNvPr>
          <p:cNvSpPr txBox="1"/>
          <p:nvPr/>
        </p:nvSpPr>
        <p:spPr>
          <a:xfrm>
            <a:off x="7746124" y="1833442"/>
            <a:ext cx="3679823" cy="3970318"/>
          </a:xfrm>
          <a:prstGeom prst="rect">
            <a:avLst/>
          </a:prstGeom>
          <a:noFill/>
        </p:spPr>
        <p:txBody>
          <a:bodyPr wrap="square" rtlCol="0">
            <a:spAutoFit/>
          </a:bodyPr>
          <a:lstStyle/>
          <a:p>
            <a:r>
              <a:rPr lang="en-US" altLang="zh-CN" b="1" i="0" dirty="0">
                <a:effectLst/>
                <a:latin typeface="Times New Roman" panose="02020603050405020304" pitchFamily="18" charset="0"/>
                <a:cs typeface="Times New Roman" panose="02020603050405020304" pitchFamily="18" charset="0"/>
              </a:rPr>
              <a:t>Large Wildfire Losses in 2023</a:t>
            </a:r>
          </a:p>
          <a:p>
            <a:pPr marL="285750" indent="-285750">
              <a:buFont typeface="Arial" panose="020B0604020202020204" pitchFamily="34" charset="0"/>
              <a:buChar char="•"/>
            </a:pPr>
            <a:endParaRPr lang="en-US" altLang="zh-CN" b="1" dirty="0">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altLang="zh-CN" b="1" i="0" dirty="0">
                <a:effectLst/>
                <a:latin typeface="Times New Roman" panose="02020603050405020304" pitchFamily="18" charset="0"/>
                <a:cs typeface="Times New Roman" panose="02020603050405020304" pitchFamily="18" charset="0"/>
              </a:rPr>
              <a:t>August 15–September 25:</a:t>
            </a:r>
            <a:r>
              <a:rPr lang="en-US" altLang="zh-CN" b="0" i="0" dirty="0">
                <a:effectLst/>
                <a:latin typeface="Times New Roman" panose="02020603050405020304" pitchFamily="18" charset="0"/>
                <a:cs typeface="Times New Roman" panose="02020603050405020304" pitchFamily="18" charset="0"/>
              </a:rPr>
              <a:t> </a:t>
            </a:r>
          </a:p>
          <a:p>
            <a:pPr algn="l"/>
            <a:r>
              <a:rPr lang="en-US" altLang="zh-CN" dirty="0">
                <a:latin typeface="Times New Roman" panose="02020603050405020304" pitchFamily="18" charset="0"/>
                <a:cs typeface="Times New Roman" panose="02020603050405020304" pitchFamily="18" charset="0"/>
              </a:rPr>
              <a:t>Kelowna and Bush Creek East Wildfires  ($720 million</a:t>
            </a:r>
            <a:r>
              <a:rPr lang="en-US" altLang="zh-CN" b="0" i="0" dirty="0">
                <a:effectLst/>
                <a:latin typeface="Times New Roman" panose="02020603050405020304" pitchFamily="18" charset="0"/>
                <a:cs typeface="Times New Roman" panose="02020603050405020304" pitchFamily="18" charset="0"/>
              </a:rPr>
              <a:t>)</a:t>
            </a:r>
          </a:p>
          <a:p>
            <a:endParaRPr lang="en-US" altLang="zh-CN"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b="1" i="0" dirty="0">
                <a:effectLst/>
                <a:latin typeface="Times New Roman" panose="02020603050405020304" pitchFamily="18" charset="0"/>
                <a:cs typeface="Times New Roman" panose="02020603050405020304" pitchFamily="18" charset="0"/>
              </a:rPr>
              <a:t>May 28–June 4:</a:t>
            </a:r>
            <a:r>
              <a:rPr lang="en-US" altLang="zh-CN" b="0" i="0" dirty="0">
                <a:effectLst/>
                <a:latin typeface="Times New Roman" panose="02020603050405020304" pitchFamily="18" charset="0"/>
                <a:cs typeface="Times New Roman" panose="02020603050405020304" pitchFamily="18" charset="0"/>
              </a:rPr>
              <a:t> </a:t>
            </a:r>
          </a:p>
          <a:p>
            <a:r>
              <a:rPr lang="en-US" altLang="zh-CN" b="0" i="0" u="none" strike="noStrike" dirty="0" err="1">
                <a:effectLst/>
                <a:latin typeface="Times New Roman" panose="02020603050405020304" pitchFamily="18" charset="0"/>
                <a:cs typeface="Times New Roman" panose="02020603050405020304" pitchFamily="18" charset="0"/>
              </a:rPr>
              <a:t>Tantallon</a:t>
            </a:r>
            <a:r>
              <a:rPr lang="en-US" altLang="zh-CN" b="0" i="0" u="none" strike="noStrike" dirty="0">
                <a:effectLst/>
                <a:latin typeface="Times New Roman" panose="02020603050405020304" pitchFamily="18" charset="0"/>
                <a:cs typeface="Times New Roman" panose="02020603050405020304" pitchFamily="18" charset="0"/>
              </a:rPr>
              <a:t>, Nova Scotia</a:t>
            </a:r>
            <a:r>
              <a:rPr lang="en-US" altLang="zh-CN" b="0" i="0" dirty="0">
                <a:effectLst/>
                <a:latin typeface="Times New Roman" panose="02020603050405020304" pitchFamily="18" charset="0"/>
                <a:cs typeface="Times New Roman" panose="02020603050405020304" pitchFamily="18" charset="0"/>
              </a:rPr>
              <a:t> ($165 million)</a:t>
            </a:r>
          </a:p>
          <a:p>
            <a:endParaRPr lang="en-US" altLang="zh-CN" dirty="0">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altLang="zh-CN" b="1" i="0" dirty="0">
                <a:effectLst/>
                <a:latin typeface="Times New Roman" panose="02020603050405020304" pitchFamily="18" charset="0"/>
                <a:cs typeface="Times New Roman" panose="02020603050405020304" pitchFamily="18" charset="0"/>
              </a:rPr>
              <a:t>August 13–September 16:</a:t>
            </a:r>
            <a:r>
              <a:rPr lang="en-US" altLang="zh-CN" b="0" i="0" dirty="0">
                <a:effectLst/>
                <a:latin typeface="Times New Roman" panose="02020603050405020304" pitchFamily="18" charset="0"/>
                <a:cs typeface="Times New Roman" panose="02020603050405020304" pitchFamily="18" charset="0"/>
              </a:rPr>
              <a:t> </a:t>
            </a:r>
          </a:p>
          <a:p>
            <a:pPr algn="l"/>
            <a:r>
              <a:rPr lang="en-US" altLang="zh-CN" dirty="0">
                <a:latin typeface="Times New Roman" panose="02020603050405020304" pitchFamily="18" charset="0"/>
                <a:cs typeface="Times New Roman" panose="02020603050405020304" pitchFamily="18" charset="0"/>
              </a:rPr>
              <a:t>Yellowknife and Hay River, Northwest Territories ($60 million)</a:t>
            </a:r>
          </a:p>
          <a:p>
            <a:pPr algn="l">
              <a:buFont typeface="Arial" panose="020B0604020202020204" pitchFamily="34" charset="0"/>
              <a:buChar char="•"/>
            </a:pPr>
            <a:endParaRPr lang="en-US" altLang="zh-CN" b="0" i="0" dirty="0">
              <a:effectLst/>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p:txBody>
      </p:sp>
      <p:cxnSp>
        <p:nvCxnSpPr>
          <p:cNvPr id="8" name="Straight Arrow Connector 7">
            <a:extLst>
              <a:ext uri="{FF2B5EF4-FFF2-40B4-BE49-F238E27FC236}">
                <a16:creationId xmlns:a16="http://schemas.microsoft.com/office/drawing/2014/main" id="{71EC9579-1AAC-30A9-BFEA-3212F6F4F2C5}"/>
              </a:ext>
            </a:extLst>
          </p:cNvPr>
          <p:cNvCxnSpPr>
            <a:cxnSpLocks/>
          </p:cNvCxnSpPr>
          <p:nvPr/>
        </p:nvCxnSpPr>
        <p:spPr>
          <a:xfrm flipV="1">
            <a:off x="7080439" y="2953407"/>
            <a:ext cx="665685" cy="1545311"/>
          </a:xfrm>
          <a:prstGeom prst="straightConnector1">
            <a:avLst/>
          </a:prstGeom>
          <a:ln w="57150" cap="flat" cmpd="sng" algn="ctr">
            <a:solidFill>
              <a:srgbClr val="FF0000"/>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11" name="Title 1">
            <a:extLst>
              <a:ext uri="{FF2B5EF4-FFF2-40B4-BE49-F238E27FC236}">
                <a16:creationId xmlns:a16="http://schemas.microsoft.com/office/drawing/2014/main" id="{47FD3B47-2573-BAE2-1359-C8DD2AB8DF60}"/>
              </a:ext>
            </a:extLst>
          </p:cNvPr>
          <p:cNvSpPr>
            <a:spLocks noGrp="1"/>
          </p:cNvSpPr>
          <p:nvPr>
            <p:ph type="title"/>
          </p:nvPr>
        </p:nvSpPr>
        <p:spPr>
          <a:xfrm>
            <a:off x="766053" y="398807"/>
            <a:ext cx="10659894" cy="1325563"/>
          </a:xfrm>
        </p:spPr>
        <p:txBody>
          <a:bodyPr>
            <a:normAutofit/>
          </a:bodyPr>
          <a:lstStyle/>
          <a:p>
            <a:r>
              <a:rPr lang="en-US" altLang="zh-CN" sz="3600" dirty="0">
                <a:latin typeface="Times New Roman" panose="02020603050405020304" pitchFamily="18" charset="0"/>
                <a:cs typeface="Times New Roman" panose="02020603050405020304" pitchFamily="18" charset="0"/>
              </a:rPr>
              <a:t>1. Background - Catastrophe Insurance Losses in Canada</a:t>
            </a:r>
            <a:endParaRPr lang="zh-CN"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8058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E980B-A413-6E12-767E-08004725FA0A}"/>
              </a:ext>
            </a:extLst>
          </p:cNvPr>
          <p:cNvSpPr>
            <a:spLocks noGrp="1"/>
          </p:cNvSpPr>
          <p:nvPr>
            <p:ph type="title"/>
          </p:nvPr>
        </p:nvSpPr>
        <p:spPr>
          <a:xfrm>
            <a:off x="838199" y="365125"/>
            <a:ext cx="10747444" cy="1325563"/>
          </a:xfrm>
        </p:spPr>
        <p:txBody>
          <a:bodyPr>
            <a:normAutofit/>
          </a:bodyPr>
          <a:lstStyle/>
          <a:p>
            <a:r>
              <a:rPr lang="en-US" altLang="zh-CN" sz="3600" dirty="0">
                <a:latin typeface="Times New Roman" panose="02020603050405020304" pitchFamily="18" charset="0"/>
                <a:cs typeface="Times New Roman" panose="02020603050405020304" pitchFamily="18" charset="0"/>
              </a:rPr>
              <a:t>2. Statistical Analysis on Wildfire Events - Factors</a:t>
            </a:r>
            <a:endParaRPr lang="zh-CN" altLang="en-US" sz="36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8E0452C7-5168-57C4-6028-AE69BB1AD5DF}"/>
              </a:ext>
            </a:extLst>
          </p:cNvPr>
          <p:cNvSpPr txBox="1"/>
          <p:nvPr/>
        </p:nvSpPr>
        <p:spPr>
          <a:xfrm>
            <a:off x="5869019" y="1309661"/>
            <a:ext cx="6322981" cy="4801314"/>
          </a:xfrm>
          <a:prstGeom prst="rect">
            <a:avLst/>
          </a:prstGeom>
          <a:noFill/>
        </p:spPr>
        <p:txBody>
          <a:bodyPr wrap="square" rtlCol="0">
            <a:spAutoFit/>
          </a:bodyPr>
          <a:lstStyle/>
          <a:p>
            <a:endParaRPr lang="en-US" altLang="zh-CN" dirty="0">
              <a:solidFill>
                <a:srgbClr val="202122"/>
              </a:solidFill>
              <a:latin typeface="Times New Roman" panose="02020603050405020304" pitchFamily="18" charset="0"/>
              <a:cs typeface="Times New Roman" panose="02020603050405020304" pitchFamily="18" charset="0"/>
            </a:endParaRPr>
          </a:p>
          <a:p>
            <a:r>
              <a:rPr lang="en-US" altLang="zh-CN" dirty="0">
                <a:solidFill>
                  <a:srgbClr val="202122"/>
                </a:solidFill>
                <a:latin typeface="Times New Roman" panose="02020603050405020304" pitchFamily="18" charset="0"/>
                <a:cs typeface="Times New Roman" panose="02020603050405020304" pitchFamily="18" charset="0"/>
              </a:rPr>
              <a:t>2016: </a:t>
            </a:r>
            <a:r>
              <a:rPr lang="en-US" altLang="zh-CN" b="1" dirty="0">
                <a:solidFill>
                  <a:srgbClr val="FF0000"/>
                </a:solidFill>
                <a:latin typeface="Times New Roman" panose="02020603050405020304" pitchFamily="18" charset="0"/>
                <a:cs typeface="Times New Roman" panose="02020603050405020304" pitchFamily="18" charset="0"/>
              </a:rPr>
              <a:t>Fort McMurray Wildfire (May 03)</a:t>
            </a:r>
          </a:p>
          <a:p>
            <a:endParaRPr lang="en-US" altLang="zh-CN" dirty="0">
              <a:solidFill>
                <a:srgbClr val="202122"/>
              </a:solidFill>
              <a:latin typeface="Times New Roman" panose="02020603050405020304" pitchFamily="18" charset="0"/>
              <a:cs typeface="Times New Roman" panose="02020603050405020304" pitchFamily="18" charset="0"/>
            </a:endParaRPr>
          </a:p>
          <a:p>
            <a:r>
              <a:rPr lang="en-US" altLang="zh-CN" b="0" i="0" dirty="0">
                <a:solidFill>
                  <a:srgbClr val="202122"/>
                </a:solidFill>
                <a:effectLst/>
                <a:latin typeface="Times New Roman" panose="02020603050405020304" pitchFamily="18" charset="0"/>
                <a:cs typeface="Times New Roman" panose="02020603050405020304" pitchFamily="18" charset="0"/>
              </a:rPr>
              <a:t>May 3, 32.8</a:t>
            </a:r>
            <a:r>
              <a:rPr lang="en-US" altLang="zh-CN" dirty="0">
                <a:solidFill>
                  <a:srgbClr val="202122"/>
                </a:solidFill>
                <a:latin typeface="Times New Roman" panose="02020603050405020304" pitchFamily="18" charset="0"/>
                <a:cs typeface="Times New Roman" panose="02020603050405020304" pitchFamily="18" charset="0"/>
              </a:rPr>
              <a:t> °C (91 °F) </a:t>
            </a:r>
          </a:p>
          <a:p>
            <a:r>
              <a:rPr lang="en-US" altLang="zh-CN" dirty="0">
                <a:solidFill>
                  <a:srgbClr val="202122"/>
                </a:solidFill>
                <a:latin typeface="Times New Roman" panose="02020603050405020304" pitchFamily="18" charset="0"/>
                <a:cs typeface="Times New Roman" panose="02020603050405020304" pitchFamily="18" charset="0"/>
              </a:rPr>
              <a:t>May 4, 31.9 °C (89 °F) and winds gusted to 72 km/h (45 mph).</a:t>
            </a:r>
          </a:p>
          <a:p>
            <a:endParaRPr lang="en-US" altLang="zh-CN" dirty="0">
              <a:solidFill>
                <a:srgbClr val="202122"/>
              </a:solidFill>
              <a:latin typeface="Times New Roman" panose="02020603050405020304" pitchFamily="18" charset="0"/>
              <a:cs typeface="Times New Roman" panose="02020603050405020304" pitchFamily="18" charset="0"/>
            </a:endParaRPr>
          </a:p>
          <a:p>
            <a:endParaRPr lang="en-US" altLang="zh-CN" dirty="0">
              <a:solidFill>
                <a:srgbClr val="202122"/>
              </a:solidFill>
              <a:latin typeface="Times New Roman" panose="02020603050405020304" pitchFamily="18" charset="0"/>
              <a:cs typeface="Times New Roman" panose="02020603050405020304" pitchFamily="18" charset="0"/>
            </a:endParaRPr>
          </a:p>
          <a:p>
            <a:r>
              <a:rPr lang="en-US" altLang="zh-CN" dirty="0">
                <a:solidFill>
                  <a:srgbClr val="202122"/>
                </a:solidFill>
                <a:latin typeface="Times New Roman" panose="02020603050405020304" pitchFamily="18" charset="0"/>
                <a:cs typeface="Times New Roman" panose="02020603050405020304" pitchFamily="18" charset="0"/>
              </a:rPr>
              <a:t>2021: </a:t>
            </a:r>
            <a:r>
              <a:rPr lang="en-US" altLang="zh-CN" b="1" dirty="0">
                <a:solidFill>
                  <a:srgbClr val="FF0000"/>
                </a:solidFill>
                <a:latin typeface="Times New Roman" panose="02020603050405020304" pitchFamily="18" charset="0"/>
                <a:cs typeface="Times New Roman" panose="02020603050405020304" pitchFamily="18" charset="0"/>
              </a:rPr>
              <a:t>Lytton Creek Wildfire (June 30)</a:t>
            </a:r>
          </a:p>
          <a:p>
            <a:endParaRPr lang="en-US" altLang="zh-CN" b="1" dirty="0">
              <a:solidFill>
                <a:srgbClr val="FF0000"/>
              </a:solidFill>
              <a:latin typeface="Times New Roman" panose="02020603050405020304" pitchFamily="18" charset="0"/>
              <a:cs typeface="Times New Roman" panose="02020603050405020304" pitchFamily="18" charset="0"/>
            </a:endParaRPr>
          </a:p>
          <a:p>
            <a:r>
              <a:rPr lang="en-US" altLang="zh-CN" dirty="0">
                <a:solidFill>
                  <a:srgbClr val="202122"/>
                </a:solidFill>
                <a:latin typeface="Times New Roman" panose="02020603050405020304" pitchFamily="18" charset="0"/>
                <a:cs typeface="Times New Roman" panose="02020603050405020304" pitchFamily="18" charset="0"/>
              </a:rPr>
              <a:t>June 29, 49.6 °C (121.3 °F), winds of up to 71 km/h </a:t>
            </a:r>
          </a:p>
          <a:p>
            <a:endParaRPr lang="en-US" altLang="zh-CN" dirty="0">
              <a:solidFill>
                <a:srgbClr val="202122"/>
              </a:solidFill>
              <a:latin typeface="Times New Roman" panose="02020603050405020304" pitchFamily="18" charset="0"/>
              <a:cs typeface="Times New Roman" panose="02020603050405020304" pitchFamily="18" charset="0"/>
            </a:endParaRPr>
          </a:p>
          <a:p>
            <a:endParaRPr lang="en-US" altLang="zh-CN" dirty="0">
              <a:solidFill>
                <a:srgbClr val="202122"/>
              </a:solidFill>
              <a:latin typeface="Times New Roman" panose="02020603050405020304" pitchFamily="18" charset="0"/>
              <a:cs typeface="Times New Roman" panose="02020603050405020304" pitchFamily="18" charset="0"/>
            </a:endParaRPr>
          </a:p>
          <a:p>
            <a:r>
              <a:rPr lang="en-US" altLang="zh-CN" dirty="0">
                <a:solidFill>
                  <a:srgbClr val="202122"/>
                </a:solidFill>
                <a:latin typeface="Times New Roman" panose="02020603050405020304" pitchFamily="18" charset="0"/>
                <a:cs typeface="Times New Roman" panose="02020603050405020304" pitchFamily="18" charset="0"/>
              </a:rPr>
              <a:t>2023:</a:t>
            </a:r>
            <a:r>
              <a:rPr lang="zh-CN" altLang="en-US" dirty="0">
                <a:solidFill>
                  <a:srgbClr val="202122"/>
                </a:solidFill>
                <a:latin typeface="Times New Roman" panose="02020603050405020304" pitchFamily="18" charset="0"/>
                <a:cs typeface="Times New Roman" panose="02020603050405020304" pitchFamily="18" charset="0"/>
              </a:rPr>
              <a:t> </a:t>
            </a:r>
            <a:r>
              <a:rPr lang="en-US" altLang="zh-CN" b="1" dirty="0">
                <a:solidFill>
                  <a:srgbClr val="FF0000"/>
                </a:solidFill>
                <a:latin typeface="Times New Roman" panose="02020603050405020304" pitchFamily="18" charset="0"/>
                <a:cs typeface="Times New Roman" panose="02020603050405020304" pitchFamily="18" charset="0"/>
              </a:rPr>
              <a:t>Kelowna and Bush Creek East Wildfires (August 18)</a:t>
            </a:r>
            <a:endParaRPr lang="en-US" altLang="zh-CN" dirty="0">
              <a:solidFill>
                <a:srgbClr val="202122"/>
              </a:solidFill>
              <a:latin typeface="Times New Roman" panose="02020603050405020304" pitchFamily="18" charset="0"/>
              <a:cs typeface="Times New Roman" panose="02020603050405020304" pitchFamily="18" charset="0"/>
            </a:endParaRPr>
          </a:p>
          <a:p>
            <a:endParaRPr lang="en-US" altLang="zh-CN" dirty="0">
              <a:solidFill>
                <a:srgbClr val="202122"/>
              </a:solidFill>
              <a:latin typeface="Times New Roman" panose="02020603050405020304" pitchFamily="18" charset="0"/>
              <a:cs typeface="Times New Roman" panose="02020603050405020304" pitchFamily="18" charset="0"/>
            </a:endParaRPr>
          </a:p>
          <a:p>
            <a:r>
              <a:rPr lang="en-US" altLang="zh-CN" dirty="0">
                <a:solidFill>
                  <a:srgbClr val="202122"/>
                </a:solidFill>
                <a:latin typeface="Times New Roman" panose="02020603050405020304" pitchFamily="18" charset="0"/>
                <a:cs typeface="Times New Roman" panose="02020603050405020304" pitchFamily="18" charset="0"/>
              </a:rPr>
              <a:t>July:</a:t>
            </a:r>
            <a:r>
              <a:rPr lang="zh-CN" altLang="en-US" dirty="0">
                <a:solidFill>
                  <a:srgbClr val="202122"/>
                </a:solidFill>
                <a:latin typeface="Times New Roman" panose="02020603050405020304" pitchFamily="18" charset="0"/>
                <a:cs typeface="Times New Roman" panose="02020603050405020304" pitchFamily="18" charset="0"/>
              </a:rPr>
              <a:t> </a:t>
            </a:r>
            <a:r>
              <a:rPr lang="en-US" altLang="zh-CN" dirty="0">
                <a:solidFill>
                  <a:srgbClr val="202122"/>
                </a:solidFill>
                <a:latin typeface="Times New Roman" panose="02020603050405020304" pitchFamily="18" charset="0"/>
                <a:cs typeface="Times New Roman" panose="02020603050405020304" pitchFamily="18" charset="0"/>
              </a:rPr>
              <a:t>Average temperatures of 2 degrees Celsius above normal during the summer, with extremely low amounts of precipitation.</a:t>
            </a:r>
          </a:p>
          <a:p>
            <a:endParaRPr lang="zh-CN" altLang="en-US"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3817B97-5897-4926-E85B-7C2D019802A3}"/>
              </a:ext>
            </a:extLst>
          </p:cNvPr>
          <p:cNvSpPr txBox="1"/>
          <p:nvPr/>
        </p:nvSpPr>
        <p:spPr>
          <a:xfrm>
            <a:off x="838199" y="2233351"/>
            <a:ext cx="4965442" cy="2769989"/>
          </a:xfrm>
          <a:prstGeom prst="rect">
            <a:avLst/>
          </a:prstGeom>
          <a:noFill/>
        </p:spPr>
        <p:txBody>
          <a:bodyPr wrap="square" rtlCol="0">
            <a:spAutoFit/>
          </a:bodyPr>
          <a:lstStyle/>
          <a:p>
            <a:pPr algn="l"/>
            <a:r>
              <a:rPr lang="en-US" altLang="zh-CN" sz="2300" b="1" i="0" dirty="0">
                <a:solidFill>
                  <a:srgbClr val="333333"/>
                </a:solidFill>
                <a:effectLst/>
                <a:latin typeface="Times New Roman" panose="02020603050405020304" pitchFamily="18" charset="0"/>
                <a:cs typeface="Times New Roman" panose="02020603050405020304" pitchFamily="18" charset="0"/>
              </a:rPr>
              <a:t>Canadian Forest Fire Weather Index </a:t>
            </a:r>
          </a:p>
          <a:p>
            <a:pPr algn="l"/>
            <a:r>
              <a:rPr lang="en-US" altLang="zh-CN" sz="2300" b="1" i="0" dirty="0">
                <a:solidFill>
                  <a:srgbClr val="333333"/>
                </a:solidFill>
                <a:effectLst/>
                <a:latin typeface="Times New Roman" panose="02020603050405020304" pitchFamily="18" charset="0"/>
                <a:cs typeface="Times New Roman" panose="02020603050405020304" pitchFamily="18" charset="0"/>
              </a:rPr>
              <a:t>(FWI)</a:t>
            </a:r>
          </a:p>
          <a:p>
            <a:pPr algn="l"/>
            <a:endParaRPr lang="en-US" altLang="zh-CN" sz="2300" b="1" dirty="0">
              <a:solidFill>
                <a:srgbClr val="333333"/>
              </a:solidFill>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altLang="zh-CN" sz="3600" b="1" i="0" dirty="0">
                <a:solidFill>
                  <a:srgbClr val="333333"/>
                </a:solidFill>
                <a:effectLst/>
                <a:latin typeface="Times New Roman" panose="02020603050405020304" pitchFamily="18" charset="0"/>
                <a:cs typeface="Times New Roman" panose="02020603050405020304" pitchFamily="18" charset="0"/>
              </a:rPr>
              <a:t>Temperature</a:t>
            </a:r>
          </a:p>
          <a:p>
            <a:pPr marL="285750" indent="-285750" algn="l">
              <a:buFont typeface="Arial" panose="020B0604020202020204" pitchFamily="34" charset="0"/>
              <a:buChar char="•"/>
            </a:pPr>
            <a:r>
              <a:rPr lang="en-US" altLang="zh-CN" sz="2300" b="1" dirty="0">
                <a:solidFill>
                  <a:srgbClr val="333333"/>
                </a:solidFill>
                <a:latin typeface="Times New Roman" panose="02020603050405020304" pitchFamily="18" charset="0"/>
                <a:cs typeface="Times New Roman" panose="02020603050405020304" pitchFamily="18" charset="0"/>
              </a:rPr>
              <a:t>R</a:t>
            </a:r>
            <a:r>
              <a:rPr lang="en-US" altLang="zh-CN" sz="2300" b="1" i="0" dirty="0">
                <a:solidFill>
                  <a:srgbClr val="333333"/>
                </a:solidFill>
                <a:effectLst/>
                <a:latin typeface="Times New Roman" panose="02020603050405020304" pitchFamily="18" charset="0"/>
                <a:cs typeface="Times New Roman" panose="02020603050405020304" pitchFamily="18" charset="0"/>
              </a:rPr>
              <a:t>elative humidity</a:t>
            </a:r>
          </a:p>
          <a:p>
            <a:pPr marL="285750" indent="-285750" algn="l">
              <a:buFont typeface="Arial" panose="020B0604020202020204" pitchFamily="34" charset="0"/>
              <a:buChar char="•"/>
            </a:pPr>
            <a:r>
              <a:rPr lang="en-US" altLang="zh-CN" sz="2300" b="1" i="0" dirty="0">
                <a:solidFill>
                  <a:srgbClr val="333333"/>
                </a:solidFill>
                <a:effectLst/>
                <a:latin typeface="Times New Roman" panose="02020603050405020304" pitchFamily="18" charset="0"/>
                <a:cs typeface="Times New Roman" panose="02020603050405020304" pitchFamily="18" charset="0"/>
              </a:rPr>
              <a:t>Wind speed</a:t>
            </a:r>
          </a:p>
          <a:p>
            <a:pPr marL="285750" indent="-285750" algn="l">
              <a:buFont typeface="Arial" panose="020B0604020202020204" pitchFamily="34" charset="0"/>
              <a:buChar char="•"/>
            </a:pPr>
            <a:r>
              <a:rPr lang="en-US" altLang="zh-CN" sz="2300" b="1" i="0" dirty="0">
                <a:solidFill>
                  <a:srgbClr val="333333"/>
                </a:solidFill>
                <a:effectLst/>
                <a:latin typeface="Times New Roman" panose="02020603050405020304" pitchFamily="18" charset="0"/>
                <a:cs typeface="Times New Roman" panose="02020603050405020304" pitchFamily="18" charset="0"/>
              </a:rPr>
              <a:t>24-hour precipitation</a:t>
            </a:r>
          </a:p>
        </p:txBody>
      </p:sp>
      <p:sp>
        <p:nvSpPr>
          <p:cNvPr id="10" name="TextBox 9">
            <a:extLst>
              <a:ext uri="{FF2B5EF4-FFF2-40B4-BE49-F238E27FC236}">
                <a16:creationId xmlns:a16="http://schemas.microsoft.com/office/drawing/2014/main" id="{EBB46A5C-DA7C-77D7-87F2-847FDAFFA138}"/>
              </a:ext>
            </a:extLst>
          </p:cNvPr>
          <p:cNvSpPr txBox="1"/>
          <p:nvPr/>
        </p:nvSpPr>
        <p:spPr>
          <a:xfrm>
            <a:off x="5950616" y="6488668"/>
            <a:ext cx="6322981" cy="369332"/>
          </a:xfrm>
          <a:prstGeom prst="rect">
            <a:avLst/>
          </a:prstGeom>
          <a:noFill/>
        </p:spPr>
        <p:txBody>
          <a:bodyPr wrap="square">
            <a:spAutoFit/>
          </a:bodyPr>
          <a:lstStyle/>
          <a:p>
            <a:r>
              <a:rPr lang="en-US" altLang="zh-CN" dirty="0"/>
              <a:t>Source: </a:t>
            </a:r>
            <a:r>
              <a:rPr lang="zh-CN" altLang="en-US" dirty="0"/>
              <a:t>https://cwfis.cfs.nrcan.gc.ca/background/summary/fwi</a:t>
            </a:r>
          </a:p>
        </p:txBody>
      </p:sp>
    </p:spTree>
    <p:extLst>
      <p:ext uri="{BB962C8B-B14F-4D97-AF65-F5344CB8AC3E}">
        <p14:creationId xmlns:p14="http://schemas.microsoft.com/office/powerpoint/2010/main" val="2066747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E980B-A413-6E12-767E-08004725FA0A}"/>
              </a:ext>
            </a:extLst>
          </p:cNvPr>
          <p:cNvSpPr>
            <a:spLocks noGrp="1"/>
          </p:cNvSpPr>
          <p:nvPr>
            <p:ph type="title"/>
          </p:nvPr>
        </p:nvSpPr>
        <p:spPr>
          <a:xfrm>
            <a:off x="606490" y="365125"/>
            <a:ext cx="11131419" cy="1325563"/>
          </a:xfrm>
        </p:spPr>
        <p:txBody>
          <a:bodyPr>
            <a:normAutofit/>
          </a:bodyPr>
          <a:lstStyle/>
          <a:p>
            <a:r>
              <a:rPr lang="en-US" altLang="zh-CN" sz="3600" dirty="0">
                <a:latin typeface="Times New Roman" panose="02020603050405020304" pitchFamily="18" charset="0"/>
                <a:cs typeface="Times New Roman" panose="02020603050405020304" pitchFamily="18" charset="0"/>
              </a:rPr>
              <a:t>  2. Statistical Analysis on Wildfire Events - Distribution </a:t>
            </a:r>
            <a:endParaRPr lang="zh-CN" altLang="en-US" sz="36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8714891-12AE-6A96-AA07-0593FB80B898}"/>
              </a:ext>
            </a:extLst>
          </p:cNvPr>
          <p:cNvPicPr>
            <a:picLocks noChangeAspect="1"/>
          </p:cNvPicPr>
          <p:nvPr/>
        </p:nvPicPr>
        <p:blipFill>
          <a:blip r:embed="rId2"/>
          <a:stretch>
            <a:fillRect/>
          </a:stretch>
        </p:blipFill>
        <p:spPr>
          <a:xfrm>
            <a:off x="401215" y="1690688"/>
            <a:ext cx="6590165" cy="4068148"/>
          </a:xfrm>
          <a:prstGeom prst="rect">
            <a:avLst/>
          </a:prstGeom>
        </p:spPr>
      </p:pic>
      <p:sp>
        <p:nvSpPr>
          <p:cNvPr id="6" name="Callout: Line 5">
            <a:extLst>
              <a:ext uri="{FF2B5EF4-FFF2-40B4-BE49-F238E27FC236}">
                <a16:creationId xmlns:a16="http://schemas.microsoft.com/office/drawing/2014/main" id="{DA267EA4-8451-1067-423D-758543F4164F}"/>
              </a:ext>
            </a:extLst>
          </p:cNvPr>
          <p:cNvSpPr/>
          <p:nvPr/>
        </p:nvSpPr>
        <p:spPr>
          <a:xfrm>
            <a:off x="7613778" y="1533039"/>
            <a:ext cx="4124131" cy="4068147"/>
          </a:xfrm>
          <a:prstGeom prst="borderCallout1">
            <a:avLst>
              <a:gd name="adj1" fmla="val 18750"/>
              <a:gd name="adj2" fmla="val -8333"/>
              <a:gd name="adj3" fmla="val 74187"/>
              <a:gd name="adj4" fmla="val -31111"/>
            </a:avLst>
          </a:prstGeom>
          <a:solidFill>
            <a:schemeClr val="bg1"/>
          </a:solidFill>
          <a:ln w="571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US" altLang="zh-CN" sz="2400" b="0" i="0" u="none" strike="noStrike" baseline="0" dirty="0">
                <a:solidFill>
                  <a:srgbClr val="FF0000"/>
                </a:solidFill>
                <a:latin typeface="Times New Roman" panose="02020603050405020304" pitchFamily="18" charset="0"/>
                <a:cs typeface="Times New Roman" panose="02020603050405020304" pitchFamily="18" charset="0"/>
              </a:rPr>
              <a:t>Name: Fort McMurray Wildfire</a:t>
            </a:r>
          </a:p>
          <a:p>
            <a:pPr algn="l"/>
            <a:endParaRPr lang="en-US" altLang="zh-CN" sz="2400" b="0" i="0" u="none" strike="noStrike" baseline="0" dirty="0">
              <a:solidFill>
                <a:srgbClr val="FF0000"/>
              </a:solidFill>
              <a:latin typeface="Times New Roman" panose="02020603050405020304" pitchFamily="18" charset="0"/>
              <a:cs typeface="Times New Roman" panose="02020603050405020304" pitchFamily="18" charset="0"/>
            </a:endParaRPr>
          </a:p>
          <a:p>
            <a:pPr algn="l"/>
            <a:r>
              <a:rPr lang="en-US" altLang="zh-CN" sz="2400" b="0" i="0" u="none" strike="noStrike" baseline="0" dirty="0">
                <a:solidFill>
                  <a:srgbClr val="FF0000"/>
                </a:solidFill>
                <a:latin typeface="Times New Roman" panose="02020603050405020304" pitchFamily="18" charset="0"/>
                <a:cs typeface="Times New Roman" panose="02020603050405020304" pitchFamily="18" charset="0"/>
              </a:rPr>
              <a:t>Dates: </a:t>
            </a:r>
          </a:p>
          <a:p>
            <a:pPr algn="l"/>
            <a:r>
              <a:rPr lang="en-US" altLang="zh-CN" sz="2400" b="0" i="0" u="none" strike="noStrike" baseline="0" dirty="0">
                <a:solidFill>
                  <a:srgbClr val="FF0000"/>
                </a:solidFill>
                <a:latin typeface="Times New Roman" panose="02020603050405020304" pitchFamily="18" charset="0"/>
                <a:cs typeface="Times New Roman" panose="02020603050405020304" pitchFamily="18" charset="0"/>
              </a:rPr>
              <a:t>May 03, 2016 - May 19, 2016</a:t>
            </a:r>
          </a:p>
          <a:p>
            <a:pPr algn="l"/>
            <a:endParaRPr lang="en-US" altLang="zh-CN" sz="2400" b="0" i="0" u="none" strike="noStrike" baseline="0" dirty="0">
              <a:solidFill>
                <a:srgbClr val="FF0000"/>
              </a:solidFill>
              <a:latin typeface="Times New Roman" panose="02020603050405020304" pitchFamily="18" charset="0"/>
              <a:cs typeface="Times New Roman" panose="02020603050405020304" pitchFamily="18" charset="0"/>
            </a:endParaRPr>
          </a:p>
          <a:p>
            <a:pPr algn="l"/>
            <a:r>
              <a:rPr lang="en-US" altLang="zh-CN" sz="2400" b="0" i="0" u="none" strike="noStrike" baseline="0" dirty="0">
                <a:solidFill>
                  <a:srgbClr val="FF0000"/>
                </a:solidFill>
                <a:latin typeface="Times New Roman" panose="02020603050405020304" pitchFamily="18" charset="0"/>
                <a:cs typeface="Times New Roman" panose="02020603050405020304" pitchFamily="18" charset="0"/>
              </a:rPr>
              <a:t>Province(s): AB</a:t>
            </a:r>
          </a:p>
          <a:p>
            <a:pPr algn="l"/>
            <a:endParaRPr lang="en-US" altLang="zh-CN" sz="2400" b="0" i="0" u="none" strike="noStrike" baseline="0" dirty="0">
              <a:solidFill>
                <a:srgbClr val="FF0000"/>
              </a:solidFill>
              <a:latin typeface="Times New Roman" panose="02020603050405020304" pitchFamily="18" charset="0"/>
              <a:cs typeface="Times New Roman" panose="02020603050405020304" pitchFamily="18" charset="0"/>
            </a:endParaRPr>
          </a:p>
          <a:p>
            <a:pPr algn="l"/>
            <a:r>
              <a:rPr lang="en-US" altLang="zh-CN" sz="2400" b="0" i="0" u="none" strike="noStrike" baseline="0" dirty="0">
                <a:solidFill>
                  <a:srgbClr val="FF0000"/>
                </a:solidFill>
                <a:latin typeface="Times New Roman" panose="02020603050405020304" pitchFamily="18" charset="0"/>
                <a:cs typeface="Times New Roman" panose="02020603050405020304" pitchFamily="18" charset="0"/>
              </a:rPr>
              <a:t>Location(s): Fort McMurray</a:t>
            </a:r>
          </a:p>
          <a:p>
            <a:pPr algn="l"/>
            <a:endParaRPr lang="zh-CN" altLang="en-US" dirty="0"/>
          </a:p>
        </p:txBody>
      </p:sp>
    </p:spTree>
    <p:extLst>
      <p:ext uri="{BB962C8B-B14F-4D97-AF65-F5344CB8AC3E}">
        <p14:creationId xmlns:p14="http://schemas.microsoft.com/office/powerpoint/2010/main" val="2696882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5ACE4-1DFD-EBCE-5379-665165C0C3E8}"/>
              </a:ext>
            </a:extLst>
          </p:cNvPr>
          <p:cNvSpPr>
            <a:spLocks noGrp="1"/>
          </p:cNvSpPr>
          <p:nvPr>
            <p:ph type="title"/>
          </p:nvPr>
        </p:nvSpPr>
        <p:spPr>
          <a:xfrm>
            <a:off x="675806" y="365125"/>
            <a:ext cx="11211393" cy="1325563"/>
          </a:xfrm>
        </p:spPr>
        <p:txBody>
          <a:bodyPr>
            <a:normAutofit/>
          </a:bodyPr>
          <a:lstStyle/>
          <a:p>
            <a:r>
              <a:rPr lang="en-US" altLang="zh-CN" sz="3000" dirty="0">
                <a:latin typeface="Times New Roman" panose="02020603050405020304" pitchFamily="18" charset="0"/>
                <a:cs typeface="Times New Roman" panose="02020603050405020304" pitchFamily="18" charset="0"/>
              </a:rPr>
              <a:t>3. Application in Catastrophe Reinsurance – Wawanesa CAT XOL 2022</a:t>
            </a:r>
            <a:endParaRPr lang="zh-CN" altLang="en-US" sz="3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57C38A-8094-1F82-C717-B6A40DF7011F}"/>
              </a:ext>
            </a:extLst>
          </p:cNvPr>
          <p:cNvSpPr>
            <a:spLocks noGrp="1"/>
          </p:cNvSpPr>
          <p:nvPr>
            <p:ph idx="1"/>
          </p:nvPr>
        </p:nvSpPr>
        <p:spPr>
          <a:xfrm>
            <a:off x="838200" y="1767840"/>
            <a:ext cx="4465320" cy="4582160"/>
          </a:xfrm>
        </p:spPr>
        <p:txBody>
          <a:bodyPr>
            <a:normAutofit/>
          </a:bodyPr>
          <a:lstStyle/>
          <a:p>
            <a:pPr marL="0" indent="0">
              <a:buNone/>
              <a:defRPr/>
            </a:pPr>
            <a:endParaRPr lang="en-US" altLang="zh-CN" sz="2400" dirty="0">
              <a:latin typeface="Times New Roman" panose="02020603050405020304" pitchFamily="18" charset="0"/>
              <a:cs typeface="Times New Roman" panose="02020603050405020304" pitchFamily="18" charset="0"/>
            </a:endParaRPr>
          </a:p>
          <a:p>
            <a:pPr marL="0" indent="0">
              <a:buNone/>
              <a:defRPr/>
            </a:pPr>
            <a:endParaRPr lang="zh-CN" altLang="en-US" sz="2400"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F62912D8-FF48-C583-F1FC-9084A4E04E9C}"/>
              </a:ext>
            </a:extLst>
          </p:cNvPr>
          <p:cNvGraphicFramePr>
            <a:graphicFrameLocks noGrp="1"/>
          </p:cNvGraphicFramePr>
          <p:nvPr>
            <p:extLst>
              <p:ext uri="{D42A27DB-BD31-4B8C-83A1-F6EECF244321}">
                <p14:modId xmlns:p14="http://schemas.microsoft.com/office/powerpoint/2010/main" val="681080884"/>
              </p:ext>
            </p:extLst>
          </p:nvPr>
        </p:nvGraphicFramePr>
        <p:xfrm>
          <a:off x="741647" y="1690688"/>
          <a:ext cx="10708705" cy="2752930"/>
        </p:xfrm>
        <a:graphic>
          <a:graphicData uri="http://schemas.openxmlformats.org/drawingml/2006/table">
            <a:tbl>
              <a:tblPr>
                <a:tableStyleId>{0E3FDE45-AF77-4B5C-9715-49D594BDF05E}</a:tableStyleId>
              </a:tblPr>
              <a:tblGrid>
                <a:gridCol w="1202123">
                  <a:extLst>
                    <a:ext uri="{9D8B030D-6E8A-4147-A177-3AD203B41FA5}">
                      <a16:colId xmlns:a16="http://schemas.microsoft.com/office/drawing/2014/main" val="421320091"/>
                    </a:ext>
                  </a:extLst>
                </a:gridCol>
                <a:gridCol w="1521053">
                  <a:extLst>
                    <a:ext uri="{9D8B030D-6E8A-4147-A177-3AD203B41FA5}">
                      <a16:colId xmlns:a16="http://schemas.microsoft.com/office/drawing/2014/main" val="2422735301"/>
                    </a:ext>
                  </a:extLst>
                </a:gridCol>
                <a:gridCol w="1337054">
                  <a:extLst>
                    <a:ext uri="{9D8B030D-6E8A-4147-A177-3AD203B41FA5}">
                      <a16:colId xmlns:a16="http://schemas.microsoft.com/office/drawing/2014/main" val="2513597946"/>
                    </a:ext>
                  </a:extLst>
                </a:gridCol>
                <a:gridCol w="2281580">
                  <a:extLst>
                    <a:ext uri="{9D8B030D-6E8A-4147-A177-3AD203B41FA5}">
                      <a16:colId xmlns:a16="http://schemas.microsoft.com/office/drawing/2014/main" val="2334906675"/>
                    </a:ext>
                  </a:extLst>
                </a:gridCol>
                <a:gridCol w="1422921">
                  <a:extLst>
                    <a:ext uri="{9D8B030D-6E8A-4147-A177-3AD203B41FA5}">
                      <a16:colId xmlns:a16="http://schemas.microsoft.com/office/drawing/2014/main" val="828733613"/>
                    </a:ext>
                  </a:extLst>
                </a:gridCol>
                <a:gridCol w="1422921">
                  <a:extLst>
                    <a:ext uri="{9D8B030D-6E8A-4147-A177-3AD203B41FA5}">
                      <a16:colId xmlns:a16="http://schemas.microsoft.com/office/drawing/2014/main" val="2602524122"/>
                    </a:ext>
                  </a:extLst>
                </a:gridCol>
                <a:gridCol w="1521053">
                  <a:extLst>
                    <a:ext uri="{9D8B030D-6E8A-4147-A177-3AD203B41FA5}">
                      <a16:colId xmlns:a16="http://schemas.microsoft.com/office/drawing/2014/main" val="3465392626"/>
                    </a:ext>
                  </a:extLst>
                </a:gridCol>
              </a:tblGrid>
              <a:tr h="391803">
                <a:tc rowSpan="2">
                  <a:txBody>
                    <a:bodyPr/>
                    <a:lstStyle/>
                    <a:p>
                      <a:pPr algn="ctr" rtl="0" fontAlgn="ctr"/>
                      <a:r>
                        <a:rPr lang="en-US" sz="1800" u="none" strike="noStrike">
                          <a:effectLst/>
                          <a:latin typeface="Times New Roman" panose="02020603050405020304" pitchFamily="18" charset="0"/>
                          <a:cs typeface="Times New Roman" panose="02020603050405020304" pitchFamily="18" charset="0"/>
                        </a:rPr>
                        <a:t>Layer</a:t>
                      </a:r>
                      <a:endParaRPr lang="en-US"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rowSpan="2">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Limit</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rowSpan="2">
                  <a:txBody>
                    <a:bodyPr/>
                    <a:lstStyle/>
                    <a:p>
                      <a:pPr algn="ctr" rtl="0" fontAlgn="ctr"/>
                      <a:r>
                        <a:rPr lang="en-US" sz="1800" u="none" strike="noStrike">
                          <a:effectLst/>
                          <a:latin typeface="Times New Roman" panose="02020603050405020304" pitchFamily="18" charset="0"/>
                          <a:cs typeface="Times New Roman" panose="02020603050405020304" pitchFamily="18" charset="0"/>
                        </a:rPr>
                        <a:t>Deductible</a:t>
                      </a:r>
                      <a:endParaRPr lang="en-US"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rowSpan="2">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Reinstatement</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gridSpan="2">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Burning Cost </a:t>
                      </a:r>
                      <a:r>
                        <a:rPr lang="en-US" altLang="zh-CN" sz="1800" u="none" strike="noStrike" dirty="0">
                          <a:effectLst/>
                          <a:latin typeface="Times New Roman" panose="02020603050405020304" pitchFamily="18" charset="0"/>
                          <a:cs typeface="Times New Roman" panose="02020603050405020304" pitchFamily="18" charset="0"/>
                        </a:rPr>
                        <a:t>P</a:t>
                      </a:r>
                      <a:r>
                        <a:rPr lang="en-US" sz="1800" u="none" strike="noStrike" dirty="0">
                          <a:effectLst/>
                          <a:latin typeface="Times New Roman" panose="02020603050405020304" pitchFamily="18" charset="0"/>
                          <a:cs typeface="Times New Roman" panose="02020603050405020304" pitchFamily="18" charset="0"/>
                        </a:rPr>
                        <a:t>rice</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tc>
                <a:tc hMerge="1">
                  <a:txBody>
                    <a:bodyPr/>
                    <a:lstStyle/>
                    <a:p>
                      <a:endParaRPr lang="zh-CN" altLang="en-US"/>
                    </a:p>
                  </a:txBody>
                  <a:tcPr/>
                </a:tc>
                <a:tc rowSpan="2">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Ratio</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9867722"/>
                  </a:ext>
                </a:extLst>
              </a:tr>
              <a:tr h="391803">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All losses</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Wildfire Only</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B w="12700" cap="flat" cmpd="sng" algn="ctr">
                      <a:solidFill>
                        <a:schemeClr val="tx1"/>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904912054"/>
                  </a:ext>
                </a:extLst>
              </a:tr>
              <a:tr h="391803">
                <a:tc>
                  <a:txBody>
                    <a:bodyPr/>
                    <a:lstStyle/>
                    <a:p>
                      <a:pPr algn="ctr" rtl="0" fontAlgn="b"/>
                      <a:r>
                        <a:rPr lang="en-US" altLang="zh-CN" sz="1800" u="none" strike="noStrike" dirty="0">
                          <a:effectLst/>
                          <a:latin typeface="Times New Roman" panose="02020603050405020304" pitchFamily="18" charset="0"/>
                          <a:cs typeface="Times New Roman" panose="02020603050405020304" pitchFamily="18" charset="0"/>
                        </a:rPr>
                        <a:t>1</a:t>
                      </a:r>
                      <a:endPar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rtl="0" fontAlgn="b"/>
                      <a:r>
                        <a:rPr lang="en-US" altLang="zh-CN" sz="1800" u="none" strike="noStrike" dirty="0">
                          <a:effectLst/>
                          <a:latin typeface="Times New Roman" panose="02020603050405020304" pitchFamily="18" charset="0"/>
                          <a:cs typeface="Times New Roman" panose="02020603050405020304" pitchFamily="18" charset="0"/>
                        </a:rPr>
                        <a:t>50,000,000</a:t>
                      </a:r>
                      <a:endPar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rtl="0" fontAlgn="b"/>
                      <a:r>
                        <a:rPr lang="en-US" altLang="zh-CN" sz="1800" u="none" strike="noStrike" dirty="0">
                          <a:effectLst/>
                          <a:latin typeface="Times New Roman" panose="02020603050405020304" pitchFamily="18" charset="0"/>
                          <a:cs typeface="Times New Roman" panose="02020603050405020304" pitchFamily="18" charset="0"/>
                        </a:rPr>
                        <a:t>50,000,000</a:t>
                      </a:r>
                      <a:endPar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lnT w="12700" cap="flat" cmpd="sng" algn="ctr">
                      <a:solidFill>
                        <a:schemeClr val="tx1"/>
                      </a:solidFill>
                      <a:prstDash val="solid"/>
                      <a:round/>
                      <a:headEnd type="none" w="med" len="med"/>
                      <a:tailEnd type="none" w="med" len="med"/>
                    </a:lnT>
                  </a:tcPr>
                </a:tc>
                <a:tc rowSpan="5">
                  <a:txBody>
                    <a:bodyPr/>
                    <a:lstStyle/>
                    <a:p>
                      <a:pPr algn="ctr" rtl="0" fontAlgn="ctr"/>
                      <a:r>
                        <a:rPr lang="en-US" sz="1800" u="none" strike="noStrike" dirty="0">
                          <a:effectLst/>
                          <a:latin typeface="Times New Roman" panose="02020603050405020304" pitchFamily="18" charset="0"/>
                          <a:cs typeface="Times New Roman" panose="02020603050405020304" pitchFamily="18" charset="0"/>
                        </a:rPr>
                        <a:t>All layers:</a:t>
                      </a:r>
                      <a:br>
                        <a:rPr lang="en-US" sz="1800" u="none" strike="noStrike" dirty="0">
                          <a:effectLst/>
                          <a:latin typeface="Times New Roman" panose="02020603050405020304" pitchFamily="18" charset="0"/>
                          <a:cs typeface="Times New Roman" panose="02020603050405020304" pitchFamily="18" charset="0"/>
                        </a:rPr>
                      </a:br>
                      <a:r>
                        <a:rPr lang="en-US" sz="1800" u="none" strike="noStrike" dirty="0">
                          <a:effectLst/>
                          <a:latin typeface="Times New Roman" panose="02020603050405020304" pitchFamily="18" charset="0"/>
                          <a:cs typeface="Times New Roman" panose="02020603050405020304" pitchFamily="18" charset="0"/>
                        </a:rPr>
                        <a:t>1 at pro-rata amount </a:t>
                      </a:r>
                      <a:endParaRPr lang="en-US"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ctr" rtl="0" fontAlgn="b"/>
                      <a:r>
                        <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23,769,595</a:t>
                      </a: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rtl="0" fontAlgn="b"/>
                      <a:r>
                        <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8,321,002</a:t>
                      </a: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rtl="0" fontAlgn="b"/>
                      <a:r>
                        <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35%</a:t>
                      </a:r>
                    </a:p>
                  </a:txBody>
                  <a:tcPr marL="7620" marR="7620" marT="7620"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50403996"/>
                  </a:ext>
                </a:extLst>
              </a:tr>
              <a:tr h="391803">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2</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100,000,000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dirty="0">
                          <a:effectLst/>
                          <a:latin typeface="Times New Roman" panose="02020603050405020304" pitchFamily="18" charset="0"/>
                          <a:cs typeface="Times New Roman" panose="02020603050405020304" pitchFamily="18" charset="0"/>
                        </a:rPr>
                        <a:t>100,000,000</a:t>
                      </a:r>
                      <a:endPar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vMerge="1">
                  <a:txBody>
                    <a:bodyPr/>
                    <a:lstStyle/>
                    <a:p>
                      <a:endParaRPr lang="zh-CN" altLang="en-US"/>
                    </a:p>
                  </a:txBody>
                  <a:tcPr/>
                </a:tc>
                <a:tc>
                  <a:txBody>
                    <a:bodyPr/>
                    <a:lstStyle/>
                    <a:p>
                      <a:pPr algn="ctr" rtl="0" fontAlgn="b"/>
                      <a:r>
                        <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20,301,515</a:t>
                      </a:r>
                    </a:p>
                  </a:txBody>
                  <a:tcPr marL="7620" marR="7620" marT="7620" marB="0" anchor="b"/>
                </a:tc>
                <a:tc>
                  <a:txBody>
                    <a:bodyPr/>
                    <a:lstStyle/>
                    <a:p>
                      <a:pPr algn="ctr" rtl="0" fontAlgn="b"/>
                      <a:r>
                        <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16,642,004</a:t>
                      </a:r>
                    </a:p>
                  </a:txBody>
                  <a:tcPr marL="7620" marR="7620" marT="7620" marB="0" anchor="b"/>
                </a:tc>
                <a:tc>
                  <a:txBody>
                    <a:bodyPr/>
                    <a:lstStyle/>
                    <a:p>
                      <a:pPr algn="ctr" rtl="0" fontAlgn="b"/>
                      <a:r>
                        <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82%</a:t>
                      </a:r>
                    </a:p>
                  </a:txBody>
                  <a:tcPr marL="7620" marR="7620" marT="7620" marB="0" anchor="b"/>
                </a:tc>
                <a:extLst>
                  <a:ext uri="{0D108BD9-81ED-4DB2-BD59-A6C34878D82A}">
                    <a16:rowId xmlns:a16="http://schemas.microsoft.com/office/drawing/2014/main" val="3172989188"/>
                  </a:ext>
                </a:extLst>
              </a:tr>
              <a:tr h="391803">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3</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100,000,000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dirty="0">
                          <a:effectLst/>
                          <a:latin typeface="Times New Roman" panose="02020603050405020304" pitchFamily="18" charset="0"/>
                          <a:cs typeface="Times New Roman" panose="02020603050405020304" pitchFamily="18" charset="0"/>
                        </a:rPr>
                        <a:t>200,000,000</a:t>
                      </a:r>
                      <a:endPar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vMerge="1">
                  <a:txBody>
                    <a:bodyPr/>
                    <a:lstStyle/>
                    <a:p>
                      <a:endParaRPr lang="zh-CN" altLang="en-US"/>
                    </a:p>
                  </a:txBody>
                  <a:tcPr/>
                </a:tc>
                <a:tc>
                  <a:txBody>
                    <a:bodyPr/>
                    <a:lstStyle/>
                    <a:p>
                      <a:pPr algn="ctr" rtl="0" fontAlgn="b"/>
                      <a:r>
                        <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16,244,463</a:t>
                      </a:r>
                    </a:p>
                  </a:txBody>
                  <a:tcPr marL="7620" marR="7620" marT="7620" marB="0" anchor="b"/>
                </a:tc>
                <a:tc>
                  <a:txBody>
                    <a:bodyPr/>
                    <a:lstStyle/>
                    <a:p>
                      <a:pPr algn="ctr" rtl="0" fontAlgn="b"/>
                      <a:r>
                        <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16,244,463</a:t>
                      </a:r>
                    </a:p>
                  </a:txBody>
                  <a:tcPr marL="7620" marR="7620" marT="7620" marB="0" anchor="b"/>
                </a:tc>
                <a:tc>
                  <a:txBody>
                    <a:bodyPr/>
                    <a:lstStyle/>
                    <a:p>
                      <a:pPr algn="ctr" rtl="0" fontAlgn="b"/>
                      <a:r>
                        <a:rPr lang="en-US" altLang="zh-CN" sz="18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rPr>
                        <a:t>100%</a:t>
                      </a:r>
                    </a:p>
                  </a:txBody>
                  <a:tcPr marL="7620" marR="7620" marT="7620" marB="0" anchor="b"/>
                </a:tc>
                <a:extLst>
                  <a:ext uri="{0D108BD9-81ED-4DB2-BD59-A6C34878D82A}">
                    <a16:rowId xmlns:a16="http://schemas.microsoft.com/office/drawing/2014/main" val="3163702585"/>
                  </a:ext>
                </a:extLst>
              </a:tr>
              <a:tr h="391803">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4</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500,000,000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300,000,000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vMerge="1">
                  <a:txBody>
                    <a:bodyPr/>
                    <a:lstStyle/>
                    <a:p>
                      <a:endParaRPr lang="zh-CN" altLang="en-US"/>
                    </a:p>
                  </a:txBody>
                  <a:tcPr/>
                </a:tc>
                <a:tc>
                  <a:txBody>
                    <a:bodyPr/>
                    <a:lstStyle/>
                    <a:p>
                      <a:pPr algn="ctr" fontAlgn="ctr"/>
                      <a:endParaRPr lang="zh-CN" altLang="en-US" sz="18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tc>
                  <a:txBody>
                    <a:bodyPr/>
                    <a:lstStyle/>
                    <a:p>
                      <a:pPr algn="ctr" fontAlgn="ctr"/>
                      <a:endParaRPr lang="zh-CN" altLang="en-US" sz="18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tc>
                  <a:txBody>
                    <a:bodyPr/>
                    <a:lstStyle/>
                    <a:p>
                      <a:pPr algn="ctr" fontAlgn="ctr"/>
                      <a:endParaRPr lang="zh-CN" altLang="en-US" sz="18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extLst>
                  <a:ext uri="{0D108BD9-81ED-4DB2-BD59-A6C34878D82A}">
                    <a16:rowId xmlns:a16="http://schemas.microsoft.com/office/drawing/2014/main" val="3280253902"/>
                  </a:ext>
                </a:extLst>
              </a:tr>
              <a:tr h="402112">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5</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1,000,000,000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a:txBody>
                    <a:bodyPr/>
                    <a:lstStyle/>
                    <a:p>
                      <a:pPr algn="ctr" rtl="0" fontAlgn="b"/>
                      <a:r>
                        <a:rPr lang="en-US" altLang="zh-CN" sz="1800" u="none" strike="noStrike">
                          <a:effectLst/>
                          <a:latin typeface="Times New Roman" panose="02020603050405020304" pitchFamily="18" charset="0"/>
                          <a:cs typeface="Times New Roman" panose="02020603050405020304" pitchFamily="18" charset="0"/>
                        </a:rPr>
                        <a:t>800,000,000</a:t>
                      </a:r>
                      <a:endParaRPr lang="en-US" altLang="zh-CN" sz="1800" b="0" i="0" u="none" strike="noStrike">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7620" marR="7620" marT="7620" marB="0" anchor="b"/>
                </a:tc>
                <a:tc vMerge="1">
                  <a:txBody>
                    <a:bodyPr/>
                    <a:lstStyle/>
                    <a:p>
                      <a:endParaRPr lang="zh-CN" altLang="en-US"/>
                    </a:p>
                  </a:txBody>
                  <a:tcPr/>
                </a:tc>
                <a:tc>
                  <a:txBody>
                    <a:bodyPr/>
                    <a:lstStyle/>
                    <a:p>
                      <a:pPr algn="ctr" fontAlgn="ctr"/>
                      <a:r>
                        <a:rPr lang="zh-CN" altLang="en-US" sz="1800" u="none" strike="noStrike" dirty="0">
                          <a:effectLst/>
                          <a:latin typeface="Times New Roman" panose="02020603050405020304" pitchFamily="18" charset="0"/>
                          <a:cs typeface="Times New Roman" panose="02020603050405020304" pitchFamily="18" charset="0"/>
                        </a:rPr>
                        <a:t>　</a:t>
                      </a:r>
                      <a:endParaRPr lang="zh-CN" altLang="en-US" sz="18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tc>
                  <a:txBody>
                    <a:bodyPr/>
                    <a:lstStyle/>
                    <a:p>
                      <a:pPr algn="ctr" fontAlgn="ctr"/>
                      <a:r>
                        <a:rPr lang="zh-CN" altLang="en-US" sz="1800" u="none" strike="noStrike" dirty="0">
                          <a:effectLst/>
                          <a:latin typeface="Times New Roman" panose="02020603050405020304" pitchFamily="18" charset="0"/>
                          <a:cs typeface="Times New Roman" panose="02020603050405020304" pitchFamily="18" charset="0"/>
                        </a:rPr>
                        <a:t>　</a:t>
                      </a:r>
                      <a:endParaRPr lang="zh-CN" altLang="en-US" sz="18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tc>
                  <a:txBody>
                    <a:bodyPr/>
                    <a:lstStyle/>
                    <a:p>
                      <a:pPr algn="ctr" fontAlgn="ctr"/>
                      <a:r>
                        <a:rPr lang="zh-CN" altLang="en-US" sz="1800" u="none" strike="noStrike" dirty="0">
                          <a:effectLst/>
                          <a:latin typeface="Times New Roman" panose="02020603050405020304" pitchFamily="18" charset="0"/>
                          <a:cs typeface="Times New Roman" panose="02020603050405020304" pitchFamily="18" charset="0"/>
                        </a:rPr>
                        <a:t>　</a:t>
                      </a:r>
                      <a:endParaRPr lang="zh-CN" altLang="en-US" sz="18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7620" marR="7620" marT="7620" marB="0" anchor="ctr"/>
                </a:tc>
                <a:extLst>
                  <a:ext uri="{0D108BD9-81ED-4DB2-BD59-A6C34878D82A}">
                    <a16:rowId xmlns:a16="http://schemas.microsoft.com/office/drawing/2014/main" val="1382114013"/>
                  </a:ext>
                </a:extLst>
              </a:tr>
            </a:tbl>
          </a:graphicData>
        </a:graphic>
      </p:graphicFrame>
      <p:graphicFrame>
        <p:nvGraphicFramePr>
          <p:cNvPr id="27" name="Diagram 26">
            <a:extLst>
              <a:ext uri="{FF2B5EF4-FFF2-40B4-BE49-F238E27FC236}">
                <a16:creationId xmlns:a16="http://schemas.microsoft.com/office/drawing/2014/main" id="{B4A6CAF3-1575-0D5C-F69B-680C63C04768}"/>
              </a:ext>
            </a:extLst>
          </p:cNvPr>
          <p:cNvGraphicFramePr/>
          <p:nvPr>
            <p:extLst>
              <p:ext uri="{D42A27DB-BD31-4B8C-83A1-F6EECF244321}">
                <p14:modId xmlns:p14="http://schemas.microsoft.com/office/powerpoint/2010/main" val="1540056433"/>
              </p:ext>
            </p:extLst>
          </p:nvPr>
        </p:nvGraphicFramePr>
        <p:xfrm>
          <a:off x="363220" y="4520770"/>
          <a:ext cx="11465560" cy="17377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C428DC88-C4DE-1273-0347-B667652A68C5}"/>
              </a:ext>
            </a:extLst>
          </p:cNvPr>
          <p:cNvSpPr txBox="1"/>
          <p:nvPr/>
        </p:nvSpPr>
        <p:spPr>
          <a:xfrm>
            <a:off x="6221432" y="6492875"/>
            <a:ext cx="5970568" cy="307777"/>
          </a:xfrm>
          <a:prstGeom prst="rect">
            <a:avLst/>
          </a:prstGeom>
          <a:noFill/>
        </p:spPr>
        <p:txBody>
          <a:bodyPr wrap="square">
            <a:spAutoFit/>
          </a:bodyPr>
          <a:lstStyle/>
          <a:p>
            <a:r>
              <a:rPr lang="en-US" altLang="zh-CN" sz="1400" dirty="0"/>
              <a:t>Source: 2022 Wawanesa Mutual Audited Consolidated Financial Statements</a:t>
            </a:r>
            <a:endParaRPr lang="zh-CN" altLang="en-US" sz="1400" dirty="0"/>
          </a:p>
        </p:txBody>
      </p:sp>
    </p:spTree>
    <p:extLst>
      <p:ext uri="{BB962C8B-B14F-4D97-AF65-F5344CB8AC3E}">
        <p14:creationId xmlns:p14="http://schemas.microsoft.com/office/powerpoint/2010/main" val="2942249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C06D06-41B6-CF0F-E715-989BCD692BCB}"/>
              </a:ext>
            </a:extLst>
          </p:cNvPr>
          <p:cNvSpPr>
            <a:spLocks noGrp="1"/>
          </p:cNvSpPr>
          <p:nvPr>
            <p:ph idx="1"/>
          </p:nvPr>
        </p:nvSpPr>
        <p:spPr>
          <a:xfrm>
            <a:off x="671026" y="1825625"/>
            <a:ext cx="10849947" cy="4351338"/>
          </a:xfrm>
        </p:spPr>
        <p:txBody>
          <a:bodyPr/>
          <a:lstStyle/>
          <a:p>
            <a:r>
              <a:rPr lang="en-US" altLang="zh-CN" dirty="0">
                <a:latin typeface="Times New Roman" panose="02020603050405020304" pitchFamily="18" charset="0"/>
                <a:ea typeface="+mj-ea"/>
                <a:cs typeface="Times New Roman" panose="02020603050405020304" pitchFamily="18" charset="0"/>
              </a:rPr>
              <a:t>Although only two of the top ten insurance losses are wildfires, the impact on insurance companies is significant.</a:t>
            </a:r>
          </a:p>
          <a:p>
            <a:endParaRPr lang="en-US" altLang="zh-CN" dirty="0">
              <a:latin typeface="Times New Roman" panose="02020603050405020304" pitchFamily="18" charset="0"/>
              <a:ea typeface="+mj-ea"/>
              <a:cs typeface="Times New Roman" panose="02020603050405020304" pitchFamily="18" charset="0"/>
            </a:endParaRPr>
          </a:p>
          <a:p>
            <a:r>
              <a:rPr lang="en-US" altLang="zh-CN" dirty="0">
                <a:latin typeface="Times New Roman" panose="02020603050405020304" pitchFamily="18" charset="0"/>
                <a:ea typeface="+mj-ea"/>
                <a:cs typeface="Times New Roman" panose="02020603050405020304" pitchFamily="18" charset="0"/>
              </a:rPr>
              <a:t>Due to Fort McMurray Wildfire, a significant portion of the price of CAT XOL is due to wildfire losses.</a:t>
            </a:r>
          </a:p>
          <a:p>
            <a:endParaRPr lang="en-US" altLang="zh-CN" dirty="0">
              <a:latin typeface="Times New Roman" panose="02020603050405020304" pitchFamily="18" charset="0"/>
              <a:ea typeface="+mj-ea"/>
              <a:cs typeface="Times New Roman" panose="02020603050405020304" pitchFamily="18" charset="0"/>
            </a:endParaRPr>
          </a:p>
          <a:p>
            <a:endParaRPr lang="en-US" altLang="zh-CN" dirty="0">
              <a:latin typeface="Times New Roman" panose="02020603050405020304" pitchFamily="18" charset="0"/>
              <a:ea typeface="+mj-ea"/>
              <a:cs typeface="Times New Roman" panose="02020603050405020304" pitchFamily="18" charset="0"/>
            </a:endParaRPr>
          </a:p>
          <a:p>
            <a:endParaRPr lang="zh-CN" altLang="en-US" dirty="0"/>
          </a:p>
        </p:txBody>
      </p:sp>
      <p:sp>
        <p:nvSpPr>
          <p:cNvPr id="5" name="Title 1">
            <a:extLst>
              <a:ext uri="{FF2B5EF4-FFF2-40B4-BE49-F238E27FC236}">
                <a16:creationId xmlns:a16="http://schemas.microsoft.com/office/drawing/2014/main" id="{D9361AB4-E877-1E8B-34B6-72DE8749BA0C}"/>
              </a:ext>
            </a:extLst>
          </p:cNvPr>
          <p:cNvSpPr>
            <a:spLocks noGrp="1"/>
          </p:cNvSpPr>
          <p:nvPr>
            <p:ph type="title"/>
          </p:nvPr>
        </p:nvSpPr>
        <p:spPr>
          <a:xfrm>
            <a:off x="675806" y="365125"/>
            <a:ext cx="11211393" cy="1325563"/>
          </a:xfrm>
        </p:spPr>
        <p:txBody>
          <a:bodyPr>
            <a:normAutofit/>
          </a:bodyPr>
          <a:lstStyle/>
          <a:p>
            <a:r>
              <a:rPr lang="en-US" altLang="zh-CN" sz="3000" dirty="0">
                <a:latin typeface="Times New Roman" panose="02020603050405020304" pitchFamily="18" charset="0"/>
                <a:cs typeface="Times New Roman" panose="02020603050405020304" pitchFamily="18" charset="0"/>
              </a:rPr>
              <a:t>3. Application in Catastrophe Reinsurance – Wawanesa CAT XOL 2022</a:t>
            </a:r>
            <a:endParaRPr lang="zh-CN" alt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826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1501</TotalTime>
  <Words>1797</Words>
  <Application>Microsoft Office PowerPoint</Application>
  <PresentationFormat>Widescreen</PresentationFormat>
  <Paragraphs>243</Paragraphs>
  <Slides>15</Slides>
  <Notes>7</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15</vt:i4>
      </vt:variant>
    </vt:vector>
  </HeadingPairs>
  <TitlesOfParts>
    <vt:vector size="31" baseType="lpstr">
      <vt:lpstr>Avenir LT</vt:lpstr>
      <vt:lpstr>ElsevierGulliver</vt:lpstr>
      <vt:lpstr>Google Sans</vt:lpstr>
      <vt:lpstr>inherit</vt:lpstr>
      <vt:lpstr>LMRoman12-Regular</vt:lpstr>
      <vt:lpstr>NPRSerif</vt:lpstr>
      <vt:lpstr>plantin</vt:lpstr>
      <vt:lpstr>等线</vt:lpstr>
      <vt:lpstr>等线 Light</vt:lpstr>
      <vt:lpstr>Arial</vt:lpstr>
      <vt:lpstr>Montserrat</vt:lpstr>
      <vt:lpstr>Noto Sans</vt:lpstr>
      <vt:lpstr>Open Sans</vt:lpstr>
      <vt:lpstr>Times New Roman</vt:lpstr>
      <vt:lpstr>Wingdings</vt:lpstr>
      <vt:lpstr>Office Theme</vt:lpstr>
      <vt:lpstr>Impact of Wildfire Events on Insurance Practice  Jiali Wang (M.Sc. research supervised by Dr. Xikui Wang)  Warren Centre for Actuarial Studies and Research Asper School of Business University of Manitoba  Presented at Winnipeg Actuaries' Club (WAC)  Semi-Annual Meeting - Spring 2024  Wednesday, May 29, 2024</vt:lpstr>
      <vt:lpstr>PowerPoint Presentation</vt:lpstr>
      <vt:lpstr>1. Background - Global temperatures </vt:lpstr>
      <vt:lpstr>1. Background - Temperature and Wildfire in Canada </vt:lpstr>
      <vt:lpstr>1. Background - Catastrophe Insurance Losses in Canada</vt:lpstr>
      <vt:lpstr>2. Statistical Analysis on Wildfire Events - Factors</vt:lpstr>
      <vt:lpstr>  2. Statistical Analysis on Wildfire Events - Distribution </vt:lpstr>
      <vt:lpstr>3. Application in Catastrophe Reinsurance – Wawanesa CAT XOL 2022</vt:lpstr>
      <vt:lpstr>3. Application in Catastrophe Reinsurance – Wawanesa CAT XOL 2022</vt:lpstr>
      <vt:lpstr>4. The Prediction of 2024 - Temperature</vt:lpstr>
      <vt:lpstr>4. The prediction of 2024 – Wildfire Events</vt:lpstr>
      <vt:lpstr>5. Impact on Life insurance</vt:lpstr>
      <vt:lpstr>5. Impact on Life insurance</vt:lpstr>
      <vt:lpstr>6. Discussion</vt:lpstr>
      <vt:lpstr>WAC Annual Meeting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Actuarial study and statistical analysis of  wildfire insurance claims  MSc Thesis Proposal by Jiali Wang Warren Centre for Actuarial Studies and Research I.H. Asper School of Business University of Manitoba Winnipeg, Manitoba, Canada  Monday, April 8, 2024</dc:title>
  <dc:creator>王 佳利</dc:creator>
  <cp:lastModifiedBy>王 佳利</cp:lastModifiedBy>
  <cp:revision>50</cp:revision>
  <dcterms:created xsi:type="dcterms:W3CDTF">2024-04-08T14:42:55Z</dcterms:created>
  <dcterms:modified xsi:type="dcterms:W3CDTF">2024-05-28T19:37:59Z</dcterms:modified>
</cp:coreProperties>
</file>