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6" r:id="rId5"/>
    <p:sldMasterId id="2147483700" r:id="rId6"/>
    <p:sldMasterId id="2147483724" r:id="rId7"/>
  </p:sldMasterIdLst>
  <p:notesMasterIdLst>
    <p:notesMasterId r:id="rId26"/>
  </p:notesMasterIdLst>
  <p:sldIdLst>
    <p:sldId id="256" r:id="rId8"/>
    <p:sldId id="264" r:id="rId9"/>
    <p:sldId id="660" r:id="rId10"/>
    <p:sldId id="267" r:id="rId11"/>
    <p:sldId id="261" r:id="rId12"/>
    <p:sldId id="661" r:id="rId13"/>
    <p:sldId id="302" r:id="rId14"/>
    <p:sldId id="644" r:id="rId15"/>
    <p:sldId id="656" r:id="rId16"/>
    <p:sldId id="657" r:id="rId17"/>
    <p:sldId id="277" r:id="rId18"/>
    <p:sldId id="654" r:id="rId19"/>
    <p:sldId id="651" r:id="rId20"/>
    <p:sldId id="648" r:id="rId21"/>
    <p:sldId id="662" r:id="rId22"/>
    <p:sldId id="659" r:id="rId23"/>
    <p:sldId id="658" r:id="rId24"/>
    <p:sldId id="278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07ED4A-DB6C-756F-2C73-9CC96EBBDFD2}" name="Josée Gonthier" initials="JG" userId="S::josee.gonthier@cia-ica.ca::2aa5485a-e680-4110-8073-db95bb5e3b1a" providerId="AD"/>
  <p188:author id="{A93DD056-D051-D765-0916-F91CE0B947CF}" name="Chris Fievoli" initials="CF" userId="S::chris.fievoli@cia-ica.ca::bdc2d86c-25f1-4605-8fed-11de1e6ae3b5" providerId="AD"/>
  <p188:author id="{9A8E1F6E-284F-E47F-0A0E-944EF2EB86FE}" name="Stephanie Carrier" initials="SC" userId="S::stephanie.carrier@cia-ica.ca::2eb8317e-cba5-4b82-85e2-c6343caf7156" providerId="AD"/>
  <p188:author id="{97B5A57D-504C-7B96-4EEC-53C830BF2209}" name="Sandra Caya" initials="SC" userId="S::sandra.caya@cia-ica.ca::5a5279f9-8423-46d6-91ad-61a70cbb309e" providerId="AD"/>
  <p188:author id="{5E2653BA-F502-DEDD-FA08-19621303418A}" name="Joseph Gabriel" initials="JG" userId="S::joseph.gabriel@cia-ica.ca::71b42e76-8613-4d0c-aa3c-fdf82e07a3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Pellerin" userId="1f955077f6f654ba" providerId="LiveId" clId="{E69F6C9B-906C-4719-AA10-C30D844D80C9}"/>
    <pc:docChg chg="modSld">
      <pc:chgData name="Daniel Pellerin" userId="1f955077f6f654ba" providerId="LiveId" clId="{E69F6C9B-906C-4719-AA10-C30D844D80C9}" dt="2025-12-09T15:51:01.317" v="17" actId="20577"/>
      <pc:docMkLst>
        <pc:docMk/>
      </pc:docMkLst>
      <pc:sldChg chg="modSp mod">
        <pc:chgData name="Daniel Pellerin" userId="1f955077f6f654ba" providerId="LiveId" clId="{E69F6C9B-906C-4719-AA10-C30D844D80C9}" dt="2025-12-09T15:51:01.317" v="17" actId="20577"/>
        <pc:sldMkLst>
          <pc:docMk/>
          <pc:sldMk cId="96604485" sldId="256"/>
        </pc:sldMkLst>
        <pc:spChg chg="mod">
          <ac:chgData name="Daniel Pellerin" userId="1f955077f6f654ba" providerId="LiveId" clId="{E69F6C9B-906C-4719-AA10-C30D844D80C9}" dt="2025-12-09T15:51:01.317" v="17" actId="20577"/>
          <ac:spMkLst>
            <pc:docMk/>
            <pc:sldMk cId="96604485" sldId="256"/>
            <ac:spMk id="4" creationId="{231BFC2A-F4A7-78FF-D9C4-B34C3669A1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7829B18-784E-5A45-9A96-AFBCBA874A78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0EFF170-A0D9-164D-B40E-B51FA91ED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5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FF170-A0D9-164D-B40E-B51FA91ED1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3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D3EB-0F02-8B57-533B-EC55179B4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EFC9C-C859-A663-5120-A6242E94E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20671-8AA8-9743-2F79-9C9DCC3FC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9933B-2C0B-D140-7334-D04621D76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FF170-A0D9-164D-B40E-B51FA91ED1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8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FF170-A0D9-164D-B40E-B51FA91ED1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5929">
              <a:defRPr/>
            </a:pPr>
            <a:fld id="{70EFF170-A0D9-164D-B40E-B51FA91ED17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5929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872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13E65-ED50-CD21-0AE6-03CE03F6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8B755-CB60-4796-1279-F14B3946B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6E2B4-8179-0527-FB57-0CE55D54E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F336C-CCE6-B10C-A1B8-91F97AAA9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5929">
              <a:defRPr/>
            </a:pPr>
            <a:fld id="{70EFF170-A0D9-164D-B40E-B51FA91ED17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5929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12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0EE4-1594-FAAD-1007-C0355D64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20E0D-77A1-82B9-7E4B-DE8C9357C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909CE-14E1-9CB0-6287-D9DD1B492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D96F9-2C9B-7065-C868-A2A6CFFC4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5929">
              <a:defRPr/>
            </a:pPr>
            <a:fld id="{70EFF170-A0D9-164D-B40E-B51FA91ED17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5929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009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2D51-E5DA-5AF4-495B-D38637F58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3397E-23DF-8404-9D2F-C26C0B86B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C2C0A-A208-7E35-9C75-5CBC916DA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7A19-5E3E-598B-9902-9FD36AB07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C33596FD-396B-442A-86CE-B98F149A2DEC}" type="slidenum">
              <a:rPr lang="en-CA">
                <a:solidFill>
                  <a:prstClr val="black"/>
                </a:solidFill>
                <a:latin typeface="Aptos" panose="02110004020202020204"/>
              </a:rPr>
              <a:pPr defTabSz="942289">
                <a:defRPr/>
              </a:pPr>
              <a:t>13</a:t>
            </a:fld>
            <a:endParaRPr lang="en-CA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1728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C33596FD-396B-442A-86CE-B98F149A2DEC}" type="slidenum">
              <a:rPr lang="en-CA">
                <a:solidFill>
                  <a:prstClr val="black"/>
                </a:solidFill>
                <a:latin typeface="Aptos" panose="02110004020202020204"/>
              </a:rPr>
              <a:pPr defTabSz="942289">
                <a:defRPr/>
              </a:pPr>
              <a:t>14</a:t>
            </a:fld>
            <a:endParaRPr lang="en-CA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2929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FF170-A0D9-164D-B40E-B51FA91ED1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4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640" y="559641"/>
            <a:ext cx="7338336" cy="2387600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640" y="3063129"/>
            <a:ext cx="8221360" cy="44375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1FC5F-A930-7D0B-32D6-CAF3EBB8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0640" y="381010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568"/>
            <a:ext cx="12192000" cy="6850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34EB4B-3D7C-EE6E-353A-B3AAB333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F87D769-8ED5-9A6E-A3A7-EA681C52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2D83CE-9108-C58E-8FE6-34758364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A5B28A-E4D3-1C07-30CC-8F5553DE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004DCF-2C74-A677-BB89-FC247FDF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41844E-DA28-A40D-B70F-F1CB6039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536" y="1709738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0536" y="4589463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4508937"/>
            <a:ext cx="10876128" cy="1519518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1A2E2E9-4EA1-79A5-3FCE-D0972ADC0D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81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A8583C3-1D82-D605-FF61-DEE06A68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7299" y="6028455"/>
            <a:ext cx="7715892" cy="580831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1D55C9-12D3-727C-9A86-CCBDF8BD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002" y="988219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9002" y="3867944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D7D676A-EAB2-959C-7C6D-2F96C50F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A8B958-B9D8-195D-8BEC-CCEE9F31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79" y="1106488"/>
            <a:ext cx="8625525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3986213"/>
            <a:ext cx="86255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5802D25-10FE-28E6-26CB-00C3BB06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405A01-312C-1615-B6C3-4F3671F4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474A5-E51E-43F4-6E16-597032ED4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088C96-42EB-65E8-3856-3005D873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2913" y="6258100"/>
            <a:ext cx="7105436" cy="259381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89F65F-029E-04C7-9597-B27B7B8B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E73A33-1BAE-BBE4-13C1-4EEB47864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E84556-4965-18A3-2413-431AF9688D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101742"/>
            <a:ext cx="5157787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39B1EB-CF09-2944-AB6B-E81C5D181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1742"/>
            <a:ext cx="5183188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282209E-CA58-094C-B68A-3AAB5D98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0993" y="6185956"/>
            <a:ext cx="7366571" cy="365125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1CD4DF-897A-99EF-17E2-742ECB40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25BBC4-D5FE-8A60-02B1-57B023FA4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29" r="23185"/>
          <a:stretch/>
        </p:blipFill>
        <p:spPr>
          <a:xfrm>
            <a:off x="741832" y="0"/>
            <a:ext cx="86059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1CBD82-FC68-EA50-C68F-DC161440C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9694" y="6084854"/>
            <a:ext cx="2111982" cy="49478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E207D2-19AE-5868-B6F3-84AC6255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7704" y="6270107"/>
            <a:ext cx="7387118" cy="261383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0267AD6-9E97-78C9-08B0-AE65DC30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051" y="832325"/>
            <a:ext cx="5075949" cy="2387600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051" y="3335813"/>
            <a:ext cx="5005727" cy="59610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02425" y="0"/>
            <a:ext cx="54895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A7AEF6-D1CD-A8D2-2A9E-9AA7D16D968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20051" y="393192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25BBC4-D5FE-8A60-02B1-57B023FA4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6" y="4583"/>
            <a:ext cx="12188388" cy="6848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7344FF-6DBE-5E82-8E2E-6B7FD4DA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5C0A7B-E277-83E5-8F50-264852C1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C28E3-5238-5B06-68BC-6A693954B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4063"/>
            <a:ext cx="12188389" cy="68498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7172" y="4653598"/>
            <a:ext cx="7323996" cy="1655762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207D4-C871-7575-F6D5-9DF6A9E46F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8" y="4063"/>
            <a:ext cx="12177553" cy="68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640" y="559641"/>
            <a:ext cx="7338336" cy="2387600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640" y="3063129"/>
            <a:ext cx="8221360" cy="44375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1FC5F-A930-7D0B-32D6-CAF3EBB8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0640" y="381010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08BCB-2832-6748-85E4-E3041842F810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051" y="832325"/>
            <a:ext cx="5075949" cy="2387600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051" y="3335813"/>
            <a:ext cx="5005727" cy="59610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02425" y="0"/>
            <a:ext cx="54895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A7AEF6-D1CD-A8D2-2A9E-9AA7D16D968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20051" y="393192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56A825-B9AE-A643-B6BE-241EBF70CF79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19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086" y="4232636"/>
            <a:ext cx="5075949" cy="1494821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086" y="5741912"/>
            <a:ext cx="5005727" cy="46686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>
            <a:cxnSpLocks/>
          </p:cNvCxnSpPr>
          <p:nvPr userDrawn="1"/>
        </p:nvCxnSpPr>
        <p:spPr>
          <a:xfrm>
            <a:off x="5957740" y="4866922"/>
            <a:ext cx="0" cy="17214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02BC31-0686-40D8-024A-F7A241A3812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67086" y="622323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6029D-4408-0B44-AD8C-9037FABAC530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42" y="1092259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rgbClr val="1AAC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42" y="3830288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/>
          <p:nvPr userDrawn="1"/>
        </p:nvCxnSpPr>
        <p:spPr>
          <a:xfrm>
            <a:off x="5957740" y="4866922"/>
            <a:ext cx="0" cy="1194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C02BDB-D01D-49E0-1BDA-F40647B56C0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74542" y="4882451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55D4B-2FF3-B841-ABE1-C297A0333D2B}" type="datetime1">
              <a:rPr lang="en-CA" smtClean="0"/>
              <a:t>2025-12-09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41FF8-C6A9-50B3-F70B-A580886C9143}"/>
              </a:ext>
            </a:extLst>
          </p:cNvPr>
          <p:cNvSpPr/>
          <p:nvPr userDrawn="1"/>
        </p:nvSpPr>
        <p:spPr>
          <a:xfrm>
            <a:off x="6496050" y="5065013"/>
            <a:ext cx="5162550" cy="139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3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705" y="1129966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705" y="3867995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391455-9E57-8C91-59CB-ECD2BF2975D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343705" y="490462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1A981-6202-E241-945D-9F4D16134F33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52578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109C7A-E44A-B0A3-2EEA-F3E7DBDB81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2839" y="1173163"/>
            <a:ext cx="5160962" cy="482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11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textu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568"/>
            <a:ext cx="12192000" cy="685086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19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086" y="4232636"/>
            <a:ext cx="5075949" cy="1494821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086" y="5741912"/>
            <a:ext cx="5005727" cy="46686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>
            <a:cxnSpLocks/>
          </p:cNvCxnSpPr>
          <p:nvPr userDrawn="1"/>
        </p:nvCxnSpPr>
        <p:spPr>
          <a:xfrm>
            <a:off x="5957740" y="4866922"/>
            <a:ext cx="0" cy="17214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02BC31-0686-40D8-024A-F7A241A3812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67086" y="622323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9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light with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312927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536" y="1709738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0536" y="4589463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4508937"/>
            <a:ext cx="10876128" cy="1519518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1A2E2E9-4EA1-79A5-3FCE-D0972ADC0D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81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0809533-0906-9004-6422-1A77C83E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9D5C92-B61D-1968-8D83-EC66C635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002" y="988219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9002" y="3867944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989D578-78E3-4EB2-2403-84775A37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157FDE-FD5C-52BA-03A9-B96D881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79" y="1106488"/>
            <a:ext cx="8625525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3986213"/>
            <a:ext cx="86255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A41B99-47B0-4FBD-94D6-CF364A4E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616F96-5C41-0128-B4E8-A604F1D2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474A5-E51E-43F4-6E16-597032ED4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49D8FC1-3733-DDDE-962E-D339FC0A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6B120AB-6266-708F-7CA9-A8347B6D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474A5-E51E-43F4-6E16-597032ED4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E84556-4965-18A3-2413-431AF9688D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101742"/>
            <a:ext cx="5157787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39B1EB-CF09-2944-AB6B-E81C5D181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1742"/>
            <a:ext cx="5183188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F73E02B-0887-D2B0-61F0-60163BC5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9CD8ACA-E1A9-4ACE-81A5-49EF6C0F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42" y="1092259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gradFill>
                  <a:gsLst>
                    <a:gs pos="45000">
                      <a:schemeClr val="accent1"/>
                    </a:gs>
                    <a:gs pos="0">
                      <a:schemeClr val="accent3"/>
                    </a:gs>
                    <a:gs pos="100000">
                      <a:schemeClr val="accent2"/>
                    </a:gs>
                  </a:gsLst>
                  <a:lin ang="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42" y="3830288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/>
          <p:nvPr userDrawn="1"/>
        </p:nvCxnSpPr>
        <p:spPr>
          <a:xfrm>
            <a:off x="5957740" y="4866922"/>
            <a:ext cx="0" cy="1194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C02BDB-D01D-49E0-1BDA-F40647B56C0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74542" y="4882451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25BBC4-D5FE-8A60-02B1-57B023FA4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29"/>
          <a:stretch/>
        </p:blipFill>
        <p:spPr>
          <a:xfrm>
            <a:off x="759416" y="0"/>
            <a:ext cx="114325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0359A8F-93ED-4F0D-B2A1-4A6D5F76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3E9367-5948-830C-BA8E-F7A76640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25BBC4-D5FE-8A60-02B1-57B023FA4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AF40FE-A870-5FF8-11AB-22D1149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5075BE-3658-9F2D-A65F-E2CBDDD8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C28E3-5238-5B06-68BC-6A693954B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4063"/>
            <a:ext cx="12188389" cy="68498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7172" y="4653598"/>
            <a:ext cx="7323996" cy="1655762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8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33315-CB1A-4328-96CA-C715215AAC7B}"/>
              </a:ext>
            </a:extLst>
          </p:cNvPr>
          <p:cNvSpPr/>
          <p:nvPr/>
        </p:nvSpPr>
        <p:spPr>
          <a:xfrm>
            <a:off x="0" y="6766560"/>
            <a:ext cx="1828800" cy="91440"/>
          </a:xfrm>
          <a:prstGeom prst="rect">
            <a:avLst/>
          </a:prstGeom>
          <a:solidFill>
            <a:srgbClr val="1D3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15BF8C-6171-4A40-9EA8-2A2F5FF0C4F0}"/>
              </a:ext>
            </a:extLst>
          </p:cNvPr>
          <p:cNvSpPr/>
          <p:nvPr/>
        </p:nvSpPr>
        <p:spPr>
          <a:xfrm>
            <a:off x="1828800" y="6766560"/>
            <a:ext cx="6705600" cy="91440"/>
          </a:xfrm>
          <a:prstGeom prst="rect">
            <a:avLst/>
          </a:prstGeom>
          <a:solidFill>
            <a:srgbClr val="009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0911C7-0595-45A9-9AE0-07527C99A75C}"/>
              </a:ext>
            </a:extLst>
          </p:cNvPr>
          <p:cNvSpPr/>
          <p:nvPr/>
        </p:nvSpPr>
        <p:spPr>
          <a:xfrm>
            <a:off x="8534400" y="6766560"/>
            <a:ext cx="1828800" cy="91440"/>
          </a:xfrm>
          <a:prstGeom prst="rect">
            <a:avLst/>
          </a:prstGeom>
          <a:solidFill>
            <a:srgbClr val="FCB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AB232D-1DBF-4904-9A39-CA19F5EB2340}"/>
              </a:ext>
            </a:extLst>
          </p:cNvPr>
          <p:cNvSpPr/>
          <p:nvPr/>
        </p:nvSpPr>
        <p:spPr>
          <a:xfrm>
            <a:off x="10363200" y="6766560"/>
            <a:ext cx="1828800" cy="91440"/>
          </a:xfrm>
          <a:prstGeom prst="rect">
            <a:avLst/>
          </a:prstGeom>
          <a:solidFill>
            <a:srgbClr val="3A5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DE78E-89A2-4648-AD9C-672BCB46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35" y="509253"/>
            <a:ext cx="10363200" cy="9178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2CA180-34CA-48BF-AF4E-B4C472C1B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BC4E6E-3DFB-4838-B459-77AF79C12D8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94A096-4002-4521-BDB8-50F45604A5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07435" y="1988840"/>
            <a:ext cx="10363200" cy="4572000"/>
          </a:xfrm>
          <a:prstGeom prst="rect">
            <a:avLst/>
          </a:prstGeom>
        </p:spPr>
        <p:txBody>
          <a:bodyPr/>
          <a:lstStyle>
            <a:lvl1pPr marL="359815" indent="-359815">
              <a:defRPr sz="3200">
                <a:solidFill>
                  <a:srgbClr val="002060"/>
                </a:solidFill>
              </a:defRPr>
            </a:lvl1pPr>
            <a:lvl2pPr marL="601104" indent="-361934">
              <a:defRPr sz="2667">
                <a:solidFill>
                  <a:srgbClr val="002060"/>
                </a:solidFill>
              </a:defRPr>
            </a:lvl2pPr>
            <a:lvl3pPr marL="840275" indent="-359815">
              <a:defRPr sz="2400">
                <a:solidFill>
                  <a:srgbClr val="002060"/>
                </a:solidFill>
              </a:defRPr>
            </a:lvl3pPr>
            <a:lvl4pPr marL="1070980" indent="-351350">
              <a:defRPr sz="2133">
                <a:solidFill>
                  <a:srgbClr val="002060"/>
                </a:solidFill>
              </a:defRPr>
            </a:lvl4pPr>
            <a:lvl5pPr marL="1312269" indent="-351350">
              <a:defRPr sz="1867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 Fourth level</a:t>
            </a:r>
          </a:p>
          <a:p>
            <a:pPr lvl="4"/>
            <a:r>
              <a:rPr lang="en-US"/>
              <a:t>  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311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E333DF-12F6-4DFD-BCCF-FA122A39DA57}"/>
              </a:ext>
            </a:extLst>
          </p:cNvPr>
          <p:cNvSpPr/>
          <p:nvPr/>
        </p:nvSpPr>
        <p:spPr>
          <a:xfrm>
            <a:off x="0" y="1"/>
            <a:ext cx="12192000" cy="1603619"/>
          </a:xfrm>
          <a:prstGeom prst="rect">
            <a:avLst/>
          </a:prstGeom>
          <a:solidFill>
            <a:srgbClr val="3A5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504629"/>
            <a:ext cx="10363200" cy="9178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933315-CB1A-4328-96CA-C715215AAC7B}"/>
              </a:ext>
            </a:extLst>
          </p:cNvPr>
          <p:cNvSpPr/>
          <p:nvPr/>
        </p:nvSpPr>
        <p:spPr>
          <a:xfrm>
            <a:off x="0" y="6766560"/>
            <a:ext cx="1828800" cy="91440"/>
          </a:xfrm>
          <a:prstGeom prst="rect">
            <a:avLst/>
          </a:prstGeom>
          <a:solidFill>
            <a:srgbClr val="1D3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aseline="-25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15BF8C-6171-4A40-9EA8-2A2F5FF0C4F0}"/>
              </a:ext>
            </a:extLst>
          </p:cNvPr>
          <p:cNvSpPr/>
          <p:nvPr/>
        </p:nvSpPr>
        <p:spPr>
          <a:xfrm>
            <a:off x="1828800" y="6766560"/>
            <a:ext cx="6705600" cy="91440"/>
          </a:xfrm>
          <a:prstGeom prst="rect">
            <a:avLst/>
          </a:prstGeom>
          <a:solidFill>
            <a:srgbClr val="009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aseline="-25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CBD8CE-8407-44A6-8693-D69FC782F576}"/>
              </a:ext>
            </a:extLst>
          </p:cNvPr>
          <p:cNvSpPr/>
          <p:nvPr/>
        </p:nvSpPr>
        <p:spPr>
          <a:xfrm>
            <a:off x="10363200" y="1603619"/>
            <a:ext cx="1828800" cy="91440"/>
          </a:xfrm>
          <a:prstGeom prst="rect">
            <a:avLst/>
          </a:prstGeom>
          <a:solidFill>
            <a:srgbClr val="1D3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47706-5244-4EFA-8093-027610D0B218}"/>
              </a:ext>
            </a:extLst>
          </p:cNvPr>
          <p:cNvSpPr/>
          <p:nvPr/>
        </p:nvSpPr>
        <p:spPr>
          <a:xfrm>
            <a:off x="3657600" y="1603619"/>
            <a:ext cx="6705600" cy="91440"/>
          </a:xfrm>
          <a:prstGeom prst="rect">
            <a:avLst/>
          </a:prstGeom>
          <a:solidFill>
            <a:srgbClr val="009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aseline="-25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450D1-6A94-4A3E-A54F-DEEB73CA8970}"/>
              </a:ext>
            </a:extLst>
          </p:cNvPr>
          <p:cNvSpPr/>
          <p:nvPr/>
        </p:nvSpPr>
        <p:spPr>
          <a:xfrm>
            <a:off x="0" y="1603619"/>
            <a:ext cx="3657600" cy="91440"/>
          </a:xfrm>
          <a:prstGeom prst="rect">
            <a:avLst/>
          </a:prstGeom>
          <a:solidFill>
            <a:srgbClr val="FCB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aseline="-25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D17E4-3EE2-4B56-B9EE-B217F08FB2E9}"/>
              </a:ext>
            </a:extLst>
          </p:cNvPr>
          <p:cNvSpPr/>
          <p:nvPr/>
        </p:nvSpPr>
        <p:spPr>
          <a:xfrm>
            <a:off x="8534400" y="6766560"/>
            <a:ext cx="3657600" cy="91440"/>
          </a:xfrm>
          <a:prstGeom prst="rect">
            <a:avLst/>
          </a:prstGeom>
          <a:solidFill>
            <a:srgbClr val="FCB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aseline="-25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0D89F-00E1-4FF3-B1ED-7C6CC2B4E48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07435" y="1988840"/>
            <a:ext cx="10363200" cy="4572000"/>
          </a:xfrm>
          <a:prstGeom prst="rect">
            <a:avLst/>
          </a:prstGeom>
        </p:spPr>
        <p:txBody>
          <a:bodyPr/>
          <a:lstStyle>
            <a:lvl1pPr marL="359815" indent="-359815">
              <a:defRPr sz="3200">
                <a:solidFill>
                  <a:srgbClr val="002060"/>
                </a:solidFill>
              </a:defRPr>
            </a:lvl1pPr>
            <a:lvl2pPr marL="601104" indent="-361934">
              <a:defRPr sz="2667">
                <a:solidFill>
                  <a:srgbClr val="002060"/>
                </a:solidFill>
              </a:defRPr>
            </a:lvl2pPr>
            <a:lvl3pPr marL="840275" indent="-359815">
              <a:defRPr sz="2400">
                <a:solidFill>
                  <a:srgbClr val="002060"/>
                </a:solidFill>
              </a:defRPr>
            </a:lvl3pPr>
            <a:lvl4pPr marL="1070980" indent="-351350">
              <a:defRPr sz="2133">
                <a:solidFill>
                  <a:srgbClr val="002060"/>
                </a:solidFill>
              </a:defRPr>
            </a:lvl4pPr>
            <a:lvl5pPr marL="1312269" indent="-351350">
              <a:defRPr sz="1867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 Fourth level</a:t>
            </a:r>
          </a:p>
          <a:p>
            <a:pPr lvl="4"/>
            <a:r>
              <a:rPr lang="en-US"/>
              <a:t>  Fifth level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CF454-0A06-43BF-AFDF-A8DE82CC9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BC4E6E-3DFB-4838-B459-77AF79C12D8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111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640" y="559641"/>
            <a:ext cx="7338336" cy="2387600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640" y="3063129"/>
            <a:ext cx="8221360" cy="44375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1FC5F-A930-7D0B-32D6-CAF3EBB8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0640" y="381010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08BCB-2832-6748-85E4-E3041842F810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051" y="832325"/>
            <a:ext cx="5075949" cy="2387600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051" y="3335813"/>
            <a:ext cx="5005727" cy="596107"/>
          </a:xfrm>
        </p:spPr>
        <p:txBody>
          <a:bodyPr>
            <a:normAutofit/>
          </a:bodyPr>
          <a:lstStyle>
            <a:lvl1pPr marL="0" indent="0" algn="l">
              <a:lnSpc>
                <a:spcPts val="20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02425" y="0"/>
            <a:ext cx="54895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A7AEF6-D1CD-A8D2-2A9E-9AA7D16D968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20051" y="393192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56A825-B9AE-A643-B6BE-241EBF70CF79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9E3C29-7006-0488-58B6-C47766EED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19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086" y="4232636"/>
            <a:ext cx="5075949" cy="1494821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086" y="5741912"/>
            <a:ext cx="5005727" cy="46686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>
            <a:cxnSpLocks/>
          </p:cNvCxnSpPr>
          <p:nvPr userDrawn="1"/>
        </p:nvCxnSpPr>
        <p:spPr>
          <a:xfrm>
            <a:off x="5957740" y="4866922"/>
            <a:ext cx="0" cy="17214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02BC31-0686-40D8-024A-F7A241A3812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67086" y="622323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6029D-4408-0B44-AD8C-9037FABAC530}" type="datetime1">
              <a:rPr lang="en-CA" smtClean="0"/>
              <a:t>2025-12-09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42" y="1092259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42" y="3830288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4D57E7-A2CA-40D8-6402-D7820BAE12A0}"/>
              </a:ext>
            </a:extLst>
          </p:cNvPr>
          <p:cNvCxnSpPr/>
          <p:nvPr userDrawn="1"/>
        </p:nvCxnSpPr>
        <p:spPr>
          <a:xfrm>
            <a:off x="5957740" y="4866922"/>
            <a:ext cx="0" cy="1194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C02BDB-D01D-49E0-1BDA-F40647B56C0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74542" y="4882451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55D4B-2FF3-B841-ABE1-C297A0333D2B}" type="datetime1">
              <a:rPr lang="en-CA" smtClean="0"/>
              <a:t>2025-12-09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8F52B-142C-BFD2-BDAF-04B47F221604}"/>
              </a:ext>
            </a:extLst>
          </p:cNvPr>
          <p:cNvSpPr/>
          <p:nvPr userDrawn="1"/>
        </p:nvSpPr>
        <p:spPr>
          <a:xfrm>
            <a:off x="9001760" y="5765741"/>
            <a:ext cx="3027680" cy="92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404C68-A8B1-D174-743A-110FFEB6B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22870" y="5309135"/>
            <a:ext cx="3797300" cy="9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705" y="1129966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705" y="3867995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391455-9E57-8C91-59CB-ECD2BF2975D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343705" y="490462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1A981-6202-E241-945D-9F4D16134F33}" type="datetime1">
              <a:rPr lang="en-CA" smtClean="0"/>
              <a:t>2025-12-09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7DC6B-4B1A-06E1-7CBC-02F7A070A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55510" y="5087191"/>
            <a:ext cx="3797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0B0892-0E39-E0FF-ACA2-0612933DA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C75B-5753-9B97-6C66-0FE21207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705" y="1129966"/>
            <a:ext cx="6895322" cy="2697933"/>
          </a:xfrm>
        </p:spPr>
        <p:txBody>
          <a:bodyPr anchor="b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705" y="3867995"/>
            <a:ext cx="5075946" cy="10366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391455-9E57-8C91-59CB-ECD2BF2975D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343705" y="490462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py slide ligh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0047A2-7435-6DD0-449F-AA4633256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+mj-lt"/>
              <a:buAutoNum type="arabicPeriod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+mj-lt"/>
              <a:buAutoNum type="arabicPeriod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B72481-2798-D7C7-7580-BEC5FE905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52578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109C7A-E44A-B0A3-2EEA-F3E7DBDB81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2839" y="1173163"/>
            <a:ext cx="5160962" cy="482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938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textu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light with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312927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py slide  with 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527B-FFE3-DA3F-40B2-E681E64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83A4-76E9-4CB4-5CEE-235B831C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536" y="1709738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0536" y="4589463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4508937"/>
            <a:ext cx="10876128" cy="1519518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3B86F-18CB-06E7-E03C-21144A75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048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1A2E2E9-4EA1-79A5-3FCE-D0972ADC0D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4181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DA64BD-EBAA-5EBC-F9BD-48176498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4161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E5A8D1-50D6-7856-FDF0-F9C4C126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002" y="988219"/>
            <a:ext cx="6586914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9002" y="3867944"/>
            <a:ext cx="65869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3B86F-18CB-06E7-E03C-21144A75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048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14052-DB04-760A-9D58-099C3CBC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B7C0B-8C60-84CB-9435-B950C77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79" y="1106488"/>
            <a:ext cx="8625525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5192-1123-B842-8B93-3BA02C88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3986213"/>
            <a:ext cx="86255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39A9-F2B8-DD7D-E18C-B3C9FA33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3B86F-18CB-06E7-E03C-21144A75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048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A90317-5F6A-9A3F-6E34-1F03974300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4617"/>
            <a:ext cx="5181600" cy="493234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B631F-F224-9D87-2D2A-C1D7C0ED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719EB-8EB8-74E5-6D50-0AC50FDB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B2FC82-944D-8E2C-D51C-B8B8DA8DE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11DF2-FA2A-3554-B309-5316BEA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8704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17F1-E1B7-8C12-89B6-A27307571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304A-5E9F-3C18-0C7D-06D8C439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1094"/>
            <a:ext cx="5181600" cy="41006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B631F-F224-9D87-2D2A-C1D7C0ED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719EB-8EB8-74E5-6D50-0AC50FDB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E84556-4965-18A3-2413-431AF9688D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101742"/>
            <a:ext cx="5157787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39B1EB-CF09-2944-AB6B-E81C5D181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1742"/>
            <a:ext cx="5183188" cy="5385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0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C63FA2-494E-8439-7FFC-8FFE305A9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1E7E1-74F3-FED7-A989-CFA02298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3568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5FFE5-B82B-F8B2-1A00-96C28E31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13568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25BBC4-D5FE-8A60-02B1-57B023FA4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6" y="1016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00B40-B9D0-4460-1473-B60A55EA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8E2-63C2-ACB0-1421-2695CD14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511" y="457201"/>
            <a:ext cx="6462877" cy="540385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6EA74-FAA0-3FF4-4B33-0908389C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9691"/>
            <a:ext cx="3932237" cy="42192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1E7E1-74F3-FED7-A989-CFA02298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3568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5FFE5-B82B-F8B2-1A00-96C28E31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13568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384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C28E3-5238-5B06-68BC-6A693954B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23" y="4063"/>
            <a:ext cx="12177553" cy="68498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CD13FE-67F7-572D-A977-1949ECC8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7172" y="4653598"/>
            <a:ext cx="7323996" cy="1655762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9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0A9A-540F-605D-92CC-6C9BB428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50821-6B8B-C746-74E0-BF3F772FD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DF0E2-F34E-A750-8325-449BB648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A24D-A907-7B50-512B-AC216E1A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0D35-9482-1242-363D-E727A002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115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E16B-0111-CB17-DD0B-BB942E87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66AD5-3D55-732E-0AAB-E3E1BB45C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9E81B-D0F1-1762-B84B-8D1482AF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F9B4-242C-8431-6F4C-8BD49E23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C985-9FAA-2167-E5D6-D9D619D4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6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0E2192-2C3D-2D84-5682-28D5DF8F2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5257800" cy="4821974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109C7A-E44A-B0A3-2EEA-F3E7DBDB81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2839" y="1173163"/>
            <a:ext cx="5160962" cy="482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	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B9EC47-0CB5-F91D-A385-1FFC97F8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397" y="6173155"/>
            <a:ext cx="7541231" cy="365125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519D39-54A1-3D9A-4A9B-DA5B8FAA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8664-DB56-824C-0780-8C27DDE8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B2035-0AB4-569F-C736-19B36E62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23F31-0C82-C4AB-DFFB-86C79C20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77995-23AB-696B-9389-B4442AE8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9120-6290-D1E0-234F-D1D40BA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305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1F01-0F32-77D9-7C30-37402F47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0292-92A9-6A7A-707E-58F13C332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19FEF-A9C4-E7B8-F2BC-96055FAE2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4E779-B265-9754-C5FA-30EA66DA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13CFB-EC7E-756D-3497-2C6AFD63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0EBC5-39B0-8B33-34AC-4AC8FFEE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019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2CD9-AC2E-F22A-07FB-CC746970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080A8-A90B-AA72-89E9-3A949F859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624D1-F7C7-A6DA-4B5F-F40BD196D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0AAFE-7C51-6164-B1F9-4CFFE3B2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74409-181F-C9E9-E6C0-7495FA947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A8364-371E-FF3E-6C15-CA104478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F58FD0-B1B3-F82D-AD73-1BCB45A4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5DFD1-FA16-39CC-DB74-1A476ED0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716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F37A-0745-EC91-84E1-3C4AF48D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762B8-36CE-8E27-926C-6B05A06C5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2C293-F3A2-C141-E7AF-83E5D5A2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D579D-25F4-4FF7-4A4C-40ECDDCB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54342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1E8FF-E789-C2B7-E18F-3F0BA29F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D152A-1380-D842-A0FE-2A855CD2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A11E1-28C6-E3DB-878E-AB8942A7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1461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32DA-B355-CD5E-B9B9-24EF90A0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50666-3923-3572-5D11-AB046E05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8BA30-910F-0EF0-11F8-B5FD6A8C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ED6F2-7E90-D0C9-E54F-166B06A3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39171-A936-4441-FA5F-438A3F2C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C1634-16C4-F5D6-05C5-6183EE18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693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5A4D-3113-A2CF-AA37-774D9078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FD97F-3D50-0D11-C65C-45EAE3D9A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0E785-802F-9911-9F33-F0F4AA52E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D467C-AEE2-7103-4F9D-C93044CE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2DA3E-4DCD-6045-8CDD-7455084F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2B8B8-ACAE-01BA-2C69-7367FAB4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377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1690-1D1B-8F3A-E6A9-E5839423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49EF3-C20E-3B00-4700-5331C954E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A90A9-CC39-1FF0-A9C2-CB119964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E4811-D353-DC41-E40D-2F6D4A6D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3D6B5-56D2-FF09-C3CA-C0B99CDC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745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7EBF6-658D-5DA2-DDA0-548A52B30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967EF-B189-4378-033E-A2BFBD165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19369-9184-56DB-864D-2F97F2F7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17C51-3BFE-2A62-EE8A-01311543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AE93C-D0CC-BDB9-4D85-A856412B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70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textu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821974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D3CA65-332B-220A-90C5-986039D4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7978" y="6185956"/>
            <a:ext cx="7633697" cy="365125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E136B0-83C1-64D1-92EF-9799856E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/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slide with light with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53EE8-981C-975D-ACEE-EEBA30440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50568-6D0B-013C-CF64-F6118C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B1DC-D14D-8C6E-F9CC-129B67BCC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312927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52DA16-B451-79D5-8B6B-C45CAC76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016" y="5989835"/>
            <a:ext cx="9554966" cy="61945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390130-3394-066F-38DE-685F4301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9124F63-4776-4C4D-B645-FC45508B6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E103F-ECC1-D421-E83D-FD0064A2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0AD09-87F2-CF34-14A7-A9245B535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6A77-45D8-03B6-3F13-967B9902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9081-88EB-46EF-E431-7274EEA95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La sécurité financière de toute la population canadienne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6A8E-3D8B-F07F-B040-7A7B70E58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4F63-4776-4C4D-B645-FC45508B6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72" r:id="rId7"/>
    <p:sldLayoutId id="2147483666" r:id="rId8"/>
    <p:sldLayoutId id="2147483667" r:id="rId9"/>
    <p:sldLayoutId id="2147483664" r:id="rId10"/>
    <p:sldLayoutId id="2147483665" r:id="rId11"/>
    <p:sldLayoutId id="2147483668" r:id="rId12"/>
    <p:sldLayoutId id="2147483651" r:id="rId13"/>
    <p:sldLayoutId id="2147483669" r:id="rId14"/>
    <p:sldLayoutId id="2147483670" r:id="rId15"/>
    <p:sldLayoutId id="2147483671" r:id="rId16"/>
    <p:sldLayoutId id="2147483652" r:id="rId17"/>
    <p:sldLayoutId id="2147483673" r:id="rId18"/>
    <p:sldLayoutId id="2147483656" r:id="rId19"/>
    <p:sldLayoutId id="2147483674" r:id="rId20"/>
    <p:sldLayoutId id="214748367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E103F-ECC1-D421-E83D-FD0064A2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0AD09-87F2-CF34-14A7-A9245B535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6A77-45D8-03B6-3F13-967B9902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3B32-8B5D-0240-97D6-A45E216E1481}" type="datetime1">
              <a:rPr lang="en-CA" smtClean="0"/>
              <a:t>2025-12-09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9081-88EB-46EF-E431-7274EEA95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6A8E-3D8B-F07F-B040-7A7B70E58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4F63-4776-4C4D-B645-FC45508B6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E103F-ECC1-D421-E83D-FD0064A2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0AD09-87F2-CF34-14A7-A9245B535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6A77-45D8-03B6-3F13-967B9902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3B32-8B5D-0240-97D6-A45E216E1481}" type="datetime1">
              <a:rPr lang="en-CA" smtClean="0"/>
              <a:t>2025-12-09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9081-88EB-46EF-E431-7274EEA95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6A8E-3D8B-F07F-B040-7A7B70E58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4F63-4776-4C4D-B645-FC45508B6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0F078-6232-19F2-3F4F-E246ED27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A6D01-1CEB-C734-2978-7CB558DF5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C7BCD-9D32-08DE-A239-93432B075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F7B16F-6C44-4DD8-86ED-5C19638E64B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7ED54-481F-1CDC-C1D0-29BF2A1A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FA77B-373F-39CB-69CC-716E65BCC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D30A1-1026-4384-B379-697A888DE7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549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32DB-1CBE-0552-ABC6-277B7C9FE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638" y="925512"/>
            <a:ext cx="7586951" cy="2387600"/>
          </a:xfrm>
        </p:spPr>
        <p:txBody>
          <a:bodyPr/>
          <a:lstStyle/>
          <a:p>
            <a:r>
              <a:rPr lang="en-CA" sz="4400" noProof="0"/>
              <a:t>Canada’s Actuaries: </a:t>
            </a:r>
            <a:br>
              <a:rPr lang="en-CA" sz="4400" noProof="0"/>
            </a:br>
            <a:r>
              <a:rPr lang="en-CA" sz="4400"/>
              <a:t>Our Profession, Our Pride</a:t>
            </a:r>
            <a:endParaRPr lang="en-CA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53D32-BA01-9896-6D68-24128763D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639" y="3429000"/>
            <a:ext cx="8221360" cy="443753"/>
          </a:xfrm>
        </p:spPr>
        <p:txBody>
          <a:bodyPr>
            <a:normAutofit/>
          </a:bodyPr>
          <a:lstStyle/>
          <a:p>
            <a:r>
              <a:rPr lang="en-CA" noProof="0"/>
              <a:t>Daniel Pellerin,</a:t>
            </a:r>
            <a:r>
              <a:rPr lang="en-CA"/>
              <a:t> FCIA,</a:t>
            </a:r>
            <a:r>
              <a:rPr lang="en-CA" noProof="0"/>
              <a:t> CIA President-Elect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BFC2A-F4A7-78FF-D9C4-B34C3669A1F8}"/>
              </a:ext>
            </a:extLst>
          </p:cNvPr>
          <p:cNvSpPr txBox="1"/>
          <p:nvPr/>
        </p:nvSpPr>
        <p:spPr>
          <a:xfrm>
            <a:off x="667657" y="5410422"/>
            <a:ext cx="492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Presentation to the Winnipeg Actuaries Club</a:t>
            </a:r>
            <a:br>
              <a:rPr lang="en-US"/>
            </a:br>
            <a:r>
              <a:rPr lang="en-US"/>
              <a:t>December </a:t>
            </a:r>
            <a:r>
              <a:rPr lang="en-US" dirty="0"/>
              <a:t>2025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4899A-5FFC-055F-CF35-D62859473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5E5B-75D2-FD8D-EFF8-08A8A48F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>
            <a:normAutofit/>
          </a:bodyPr>
          <a:lstStyle/>
          <a:p>
            <a:r>
              <a:rPr lang="en-CA" noProof="0"/>
              <a:t>Pathway 3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48B7110-7E36-B2E0-5915-7B5F77F07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55282"/>
              </p:ext>
            </p:extLst>
          </p:nvPr>
        </p:nvGraphicFramePr>
        <p:xfrm>
          <a:off x="838200" y="1173163"/>
          <a:ext cx="10515600" cy="3312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88908130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12125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noProof="0"/>
                        <a:t>Pathway 3A – sufficient Canadian content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/>
                        <a:t>Pathway 3B – insufficient Canadian content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704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FCIA Module 2</a:t>
                      </a:r>
                      <a:endParaRPr lang="en-CA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FCIA Module 2</a:t>
                      </a:r>
                      <a:endParaRPr lang="en-CA" sz="1800" b="0" i="0" u="none" strike="noStrike" noProof="0">
                        <a:solidFill>
                          <a:srgbClr val="58595B"/>
                        </a:solidFill>
                        <a:latin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82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No CIA exam required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1 FCIA exam required if the recognized Canadian SOA or </a:t>
                      </a:r>
                      <a:r>
                        <a:rPr lang="en-CA" noProof="0" dirty="0">
                          <a:solidFill>
                            <a:schemeClr val="tx1"/>
                          </a:solidFill>
                        </a:rPr>
                        <a:t>CAS exams have not been completed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98325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Advanced Professionalism and Leadership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89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3 years of Canadian-specific experience in last 4 years after achieving first Fellow-level designation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3 years Canadian-specific experience in last 6 years, including 12 months Canadian-specific</a:t>
                      </a:r>
                      <a:r>
                        <a:rPr lang="en-CA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baseline="0" noProof="0">
                          <a:solidFill>
                            <a:schemeClr val="tx1"/>
                          </a:solidFill>
                        </a:rPr>
                        <a:t>experience </a:t>
                      </a:r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after achieving first Fellow-level</a:t>
                      </a:r>
                      <a:r>
                        <a:rPr lang="en-CA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designation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6382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CA" noProof="0">
                          <a:solidFill>
                            <a:schemeClr val="tx1"/>
                          </a:solidFill>
                        </a:rPr>
                        <a:t>Recognized organizations: SOA, CAS, Ireland, UK, South Africa, Australia and Germany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67052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7F32-C416-1D90-A65C-3E191036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/>
          <a:p>
            <a:pPr lvl="0"/>
            <a:fld id="{39124F63-4776-4C4D-B645-FC45508B670B}" type="slidenum">
              <a:rPr lang="en-CA" noProof="0" smtClean="0"/>
              <a:pPr lvl="0"/>
              <a:t>10</a:t>
            </a:fld>
            <a:endParaRPr lang="en-CA" noProof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044CC71-182A-0DFD-551E-66DCF96AB4B1}"/>
              </a:ext>
            </a:extLst>
          </p:cNvPr>
          <p:cNvSpPr txBox="1">
            <a:spLocks/>
          </p:cNvSpPr>
          <p:nvPr/>
        </p:nvSpPr>
        <p:spPr>
          <a:xfrm>
            <a:off x="838199" y="4825368"/>
            <a:ext cx="10515599" cy="1095995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noProof="0">
                <a:solidFill>
                  <a:schemeClr val="tx1"/>
                </a:solidFill>
              </a:rPr>
              <a:t>The Canadian program is favorably recognized for facilitating international mobility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noProof="0">
                <a:solidFill>
                  <a:schemeClr val="tx1"/>
                </a:solidFill>
              </a:rPr>
              <a:t>FCIA designation is transferable to other specialty tracks upon meeting the CPD and expertise requirements in accordance with</a:t>
            </a:r>
            <a:r>
              <a:rPr lang="en-CA">
                <a:solidFill>
                  <a:schemeClr val="tx1"/>
                </a:solidFill>
              </a:rPr>
              <a:t> CIA</a:t>
            </a:r>
            <a:r>
              <a:rPr lang="en-CA" noProof="0">
                <a:solidFill>
                  <a:schemeClr val="tx1"/>
                </a:solidFill>
              </a:rPr>
              <a:t> Rules of Professional Conduct</a:t>
            </a:r>
            <a:endParaRPr lang="en-CA" noProof="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4383D41-F68D-95E1-FE15-3FBDDD95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22838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tall buildings and flowers&#10;&#10;AI-generated content may be incorrect.">
            <a:extLst>
              <a:ext uri="{FF2B5EF4-FFF2-40B4-BE49-F238E27FC236}">
                <a16:creationId xmlns:a16="http://schemas.microsoft.com/office/drawing/2014/main" id="{6F39A3F1-B6E7-E036-B945-2D5A28AB65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13C33-9805-83C6-54F8-D2E159DB34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3">
            <a:extLst>
              <a:ext uri="{FF2B5EF4-FFF2-40B4-BE49-F238E27FC236}">
                <a16:creationId xmlns:a16="http://schemas.microsoft.com/office/drawing/2014/main" id="{989967D3-848E-04B3-0E48-1BFF53BFF057}"/>
              </a:ext>
            </a:extLst>
          </p:cNvPr>
          <p:cNvSpPr txBox="1">
            <a:spLocks/>
          </p:cNvSpPr>
          <p:nvPr/>
        </p:nvSpPr>
        <p:spPr>
          <a:xfrm>
            <a:off x="6637622" y="1503246"/>
            <a:ext cx="5449603" cy="226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4800" b="1">
                <a:solidFill>
                  <a:schemeClr val="bg1"/>
                </a:solidFill>
              </a:rPr>
              <a:t>CIA Annual Conference Calgary, AB</a:t>
            </a:r>
            <a:br>
              <a:rPr lang="en-CA" sz="4800" b="1">
                <a:solidFill>
                  <a:schemeClr val="bg1"/>
                </a:solidFill>
              </a:rPr>
            </a:br>
            <a:r>
              <a:rPr lang="en-CA" sz="4800" b="1">
                <a:solidFill>
                  <a:schemeClr val="bg1"/>
                </a:solidFill>
              </a:rPr>
              <a:t>June 15-16, 2026</a:t>
            </a:r>
          </a:p>
        </p:txBody>
      </p:sp>
    </p:spTree>
    <p:extLst>
      <p:ext uri="{BB962C8B-B14F-4D97-AF65-F5344CB8AC3E}">
        <p14:creationId xmlns:p14="http://schemas.microsoft.com/office/powerpoint/2010/main" val="6354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93ED-9ABF-47C3-9D02-1CF0EF9F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/>
          <a:lstStyle/>
          <a:p>
            <a:r>
              <a:rPr lang="en-CA" noProof="0"/>
              <a:t>International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D8F8A-40D3-A093-BB54-BB97F2DDD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73"/>
            <a:ext cx="10515600" cy="4312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noProof="0">
                <a:solidFill>
                  <a:schemeClr val="accent3"/>
                </a:solidFill>
              </a:rPr>
              <a:t>Assignments abroad (my personal experience)</a:t>
            </a:r>
            <a:endParaRPr lang="en-US"/>
          </a:p>
          <a:p>
            <a:pPr marL="0" indent="0">
              <a:buNone/>
            </a:pPr>
            <a:endParaRPr lang="en-CA" noProof="0"/>
          </a:p>
          <a:p>
            <a:pPr marL="0" indent="0">
              <a:buNone/>
            </a:pPr>
            <a:r>
              <a:rPr lang="en-CA" b="1" noProof="0"/>
              <a:t>Defining the practice in Canada, approved in principle by the Board</a:t>
            </a:r>
            <a:endParaRPr lang="en-CA" b="1" noProof="0">
              <a:cs typeface="Arial"/>
            </a:endParaRPr>
          </a:p>
          <a:p>
            <a:r>
              <a:rPr lang="en-CA" noProof="0"/>
              <a:t>According to Bylaw 5.9.5, depends on the end goal of the work</a:t>
            </a:r>
            <a:endParaRPr lang="en-CA" noProof="0">
              <a:cs typeface="Arial"/>
            </a:endParaRPr>
          </a:p>
          <a:p>
            <a:r>
              <a:rPr lang="en-CA" noProof="0"/>
              <a:t>Prioritizing legal or regulatory requirements</a:t>
            </a:r>
            <a:endParaRPr lang="en-CA" noProof="0">
              <a:cs typeface="Arial"/>
            </a:endParaRPr>
          </a:p>
          <a:p>
            <a:r>
              <a:rPr lang="en-CA" noProof="0"/>
              <a:t>In the absence of such requirements, the jurisdiction in question</a:t>
            </a:r>
            <a:endParaRPr lang="en-CA" noProof="0">
              <a:cs typeface="Arial"/>
            </a:endParaRPr>
          </a:p>
          <a:p>
            <a:r>
              <a:rPr lang="en-CA" noProof="0"/>
              <a:t>Note: domicile is not relevant</a:t>
            </a:r>
            <a:endParaRPr lang="en-CA" noProof="0">
              <a:cs typeface="Arial"/>
            </a:endParaRPr>
          </a:p>
          <a:p>
            <a:endParaRPr lang="en-CA" noProof="0"/>
          </a:p>
          <a:p>
            <a:endParaRPr lang="en-CA" noProof="0"/>
          </a:p>
          <a:p>
            <a:endParaRPr lang="en-CA" noProof="0"/>
          </a:p>
          <a:p>
            <a:endParaRPr lang="en-CA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CC88A-954A-620C-C569-22E6AE38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/>
          <a:p>
            <a:fld id="{39124F63-4776-4C4D-B645-FC45508B670B}" type="slidenum">
              <a:rPr lang="en-CA" noProof="0" smtClean="0"/>
              <a:pPr/>
              <a:t>12</a:t>
            </a:fld>
            <a:endParaRPr lang="en-CA" noProof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D20C24E-28AF-F5F1-6858-1BB05BE1DE0D}"/>
              </a:ext>
            </a:extLst>
          </p:cNvPr>
          <p:cNvSpPr txBox="1">
            <a:spLocks/>
          </p:cNvSpPr>
          <p:nvPr/>
        </p:nvSpPr>
        <p:spPr>
          <a:xfrm>
            <a:off x="1215799" y="6102350"/>
            <a:ext cx="9555162" cy="619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140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35015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A0F55-AD2E-5330-4593-9A83103F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94A25-B3E3-FEEA-37CB-76ABC795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24F63-4776-4C4D-B645-FC45508B670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8595B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8595B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graphical user interface, text, website">
            <a:extLst>
              <a:ext uri="{FF2B5EF4-FFF2-40B4-BE49-F238E27FC236}">
                <a16:creationId xmlns:a16="http://schemas.microsoft.com/office/drawing/2014/main" id="{63433436-B998-B530-2490-2DCB3F7B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74" y="14377"/>
            <a:ext cx="48985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7083CE-E080-7CE2-3F6B-2BF254DA2E2F}"/>
              </a:ext>
            </a:extLst>
          </p:cNvPr>
          <p:cNvSpPr txBox="1"/>
          <p:nvPr/>
        </p:nvSpPr>
        <p:spPr>
          <a:xfrm>
            <a:off x="8679254" y="739913"/>
            <a:ext cx="3092173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Mouna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Chajie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will be representing Canada during the Western Hemisphere Semi-finals in January 2026!</a:t>
            </a: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0E6F4-5E61-8994-4F09-D46BE79C3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253" y="0"/>
            <a:ext cx="270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11D6-BF59-C397-7712-C7B6C066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noProof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B6FD65-D5FA-67C3-C397-AE781159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824" y="248713"/>
            <a:ext cx="11691331" cy="59746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3E1EB-1BCB-50BA-7C17-8D40A023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24F63-4776-4C4D-B645-FC45508B670B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58595B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58595B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2267-4511-6D90-21A7-84D4D001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Of special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DBD0-0A45-49E9-793F-C89418665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/>
              <a:t>New version of the Rules of Professional Conduct to be proposed to members in 2026, with a 60-day feedback period. Simplified rules, with the addition of a practical guide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/>
              <a:t>Gender identity: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One recommendation to add wording to the Standards of Practice to reflect neutral terminology and inclusive language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Another recommendation is to provide guidance outlining safe practices for cases in which sex at birth and gender differ or are not known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/>
              <a:t>Climate: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Drafts of International Standard of Practice 8 (IFRS S2 – Risk-related disclosures) and International Actuarial Note 200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New Part 9000 of Standards of Practice being drafted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Coordination of climate-related activities</a:t>
            </a:r>
          </a:p>
          <a:p>
            <a:endParaRPr lang="en-US"/>
          </a:p>
          <a:p>
            <a:endParaRPr lang="en-US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1BE27-E770-313E-06BB-DC3DDB42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D8CF3DD-B587-4A12-9B48-7B8CC7AB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4548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8A21-F028-9FD3-B83C-C80B6E3A2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67D9-B067-C655-CA06-4A9611E8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/>
          <a:lstStyle/>
          <a:p>
            <a:r>
              <a:rPr lang="en-CA" noProof="0"/>
              <a:t>Looking 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891A1-A8FE-3ABF-500B-5A123145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/>
          <a:p>
            <a:fld id="{39124F63-4776-4C4D-B645-FC45508B670B}" type="slidenum">
              <a:rPr lang="en-CA" noProof="0" smtClean="0"/>
              <a:pPr/>
              <a:t>16</a:t>
            </a:fld>
            <a:endParaRPr lang="en-CA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0F7FD-1761-6194-9BCE-CDC6C54BBB1F}"/>
              </a:ext>
            </a:extLst>
          </p:cNvPr>
          <p:cNvSpPr/>
          <p:nvPr/>
        </p:nvSpPr>
        <p:spPr>
          <a:xfrm>
            <a:off x="911351" y="1517112"/>
            <a:ext cx="4198239" cy="1454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7AF41-82A3-6909-6326-26C02F9EA216}"/>
              </a:ext>
            </a:extLst>
          </p:cNvPr>
          <p:cNvSpPr/>
          <p:nvPr/>
        </p:nvSpPr>
        <p:spPr>
          <a:xfrm>
            <a:off x="935735" y="3114675"/>
            <a:ext cx="4198239" cy="2025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866DF1-1D19-79F6-2132-55AAD4E98B0A}"/>
              </a:ext>
            </a:extLst>
          </p:cNvPr>
          <p:cNvSpPr/>
          <p:nvPr/>
        </p:nvSpPr>
        <p:spPr>
          <a:xfrm>
            <a:off x="5326762" y="1500759"/>
            <a:ext cx="6596252" cy="3639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338DB-41E5-E948-7EC3-B7B36401AC9E}"/>
              </a:ext>
            </a:extLst>
          </p:cNvPr>
          <p:cNvSpPr txBox="1"/>
          <p:nvPr/>
        </p:nvSpPr>
        <p:spPr>
          <a:xfrm>
            <a:off x="5572124" y="1800225"/>
            <a:ext cx="5915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Members…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Must assume the necessary leadership to expand our areas of activity</a:t>
            </a:r>
          </a:p>
          <a:p>
            <a:pPr lvl="1"/>
            <a:endParaRPr lang="en-CA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Create an environment where young talents are attracted to the actuarial profession</a:t>
            </a:r>
          </a:p>
          <a:p>
            <a:pPr lvl="1"/>
            <a:endParaRPr lang="en-CA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Develop the next generation of actuaries</a:t>
            </a:r>
          </a:p>
          <a:p>
            <a:pPr lvl="1"/>
            <a:endParaRPr lang="en-CA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Increase opportunities to showcase our skills and expertise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61F318-7AA4-ECA0-45E1-A5D31E1D6B87}"/>
              </a:ext>
            </a:extLst>
          </p:cNvPr>
          <p:cNvSpPr txBox="1"/>
          <p:nvPr/>
        </p:nvSpPr>
        <p:spPr>
          <a:xfrm>
            <a:off x="1211959" y="3481061"/>
            <a:ext cx="374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CIA must position members to take advantage of opportunities as they arise, while maintaining our goals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58E8C-8187-3AD2-E17C-058627286139}"/>
              </a:ext>
            </a:extLst>
          </p:cNvPr>
          <p:cNvSpPr txBox="1"/>
          <p:nvPr/>
        </p:nvSpPr>
        <p:spPr>
          <a:xfrm>
            <a:off x="1213800" y="1814185"/>
            <a:ext cx="37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Opportunities for the profession have never been so good!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E6FA3AE5-2144-8694-3EF0-132FEFBE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27399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F4FBF-3F71-3747-74BB-7E5B7F2B6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26109-CB6D-4EAF-FD39-E91300E2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>
                <a:solidFill>
                  <a:srgbClr val="818285"/>
                </a:solidFill>
              </a:rPr>
              <a:t>… and in conclusion</a:t>
            </a:r>
            <a:endParaRPr lang="en-CA" noProof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572AB-C1B0-F827-96E9-37360C8C4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b="1" noProof="0">
                <a:solidFill>
                  <a:srgbClr val="818285"/>
                </a:solidFill>
              </a:rPr>
              <a:t>All it takes is to: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CA" sz="2400" b="1" noProof="0">
                <a:solidFill>
                  <a:srgbClr val="818285"/>
                </a:solidFill>
              </a:rPr>
              <a:t>Vote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CA" sz="2400" b="1" noProof="0">
                <a:solidFill>
                  <a:srgbClr val="818285"/>
                </a:solidFill>
              </a:rPr>
              <a:t>Comment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CA" sz="2400" b="1" noProof="0">
                <a:solidFill>
                  <a:srgbClr val="818285"/>
                </a:solidFill>
              </a:rPr>
              <a:t>Suggest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CA" sz="2400" b="1" noProof="0">
                <a:solidFill>
                  <a:srgbClr val="818285"/>
                </a:solidFill>
              </a:rPr>
              <a:t>Share</a:t>
            </a:r>
          </a:p>
          <a:p>
            <a:pPr marL="0" indent="0">
              <a:spcAft>
                <a:spcPts val="1200"/>
              </a:spcAft>
              <a:buNone/>
            </a:pPr>
            <a:endParaRPr lang="en-CA" noProof="0">
              <a:solidFill>
                <a:srgbClr val="818285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CA" b="1" noProof="0">
                <a:solidFill>
                  <a:srgbClr val="818285"/>
                </a:solidFill>
              </a:rPr>
              <a:t>And don’t forget: your volunteer efforts are appreciated by all and rewarding for all!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0B82B-6C5B-EC58-30F0-F7AA498E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CA" noProof="0" smtClean="0"/>
              <a:pPr/>
              <a:t>17</a:t>
            </a:fld>
            <a:endParaRPr lang="en-CA" noProof="0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0E29A7B-D560-C3F3-BC03-F18EB332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1346" y="1511061"/>
            <a:ext cx="699943" cy="699943"/>
          </a:xfrm>
          <a:prstGeom prst="rect">
            <a:avLst/>
          </a:prstGeom>
        </p:spPr>
      </p:pic>
      <p:pic>
        <p:nvPicPr>
          <p:cNvPr id="9" name="Graphic 8" descr="Comment Like with solid fill">
            <a:extLst>
              <a:ext uri="{FF2B5EF4-FFF2-40B4-BE49-F238E27FC236}">
                <a16:creationId xmlns:a16="http://schemas.microsoft.com/office/drawing/2014/main" id="{4CA18A3D-9419-A2EB-13C5-9F42CC1CB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1400" y="2077762"/>
            <a:ext cx="914400" cy="914400"/>
          </a:xfrm>
          <a:prstGeom prst="rect">
            <a:avLst/>
          </a:prstGeom>
        </p:spPr>
      </p:pic>
      <p:pic>
        <p:nvPicPr>
          <p:cNvPr id="11" name="Graphic 10" descr="Comment Dislike outline">
            <a:extLst>
              <a:ext uri="{FF2B5EF4-FFF2-40B4-BE49-F238E27FC236}">
                <a16:creationId xmlns:a16="http://schemas.microsoft.com/office/drawing/2014/main" id="{A1A2798A-FFA0-8985-A479-137F37FEF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0995" y="2076859"/>
            <a:ext cx="914400" cy="914400"/>
          </a:xfrm>
          <a:prstGeom prst="rect">
            <a:avLst/>
          </a:prstGeom>
        </p:spPr>
      </p:pic>
      <p:pic>
        <p:nvPicPr>
          <p:cNvPr id="13" name="Graphic 12" descr="Quotes with solid fill">
            <a:extLst>
              <a:ext uri="{FF2B5EF4-FFF2-40B4-BE49-F238E27FC236}">
                <a16:creationId xmlns:a16="http://schemas.microsoft.com/office/drawing/2014/main" id="{646B9035-F1F0-C3A6-0D65-CFD12C7F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0269" y="2766249"/>
            <a:ext cx="691020" cy="691020"/>
          </a:xfrm>
          <a:prstGeom prst="rect">
            <a:avLst/>
          </a:prstGeom>
        </p:spPr>
      </p:pic>
      <p:pic>
        <p:nvPicPr>
          <p:cNvPr id="15" name="Graphic 14" descr="Share outline">
            <a:extLst>
              <a:ext uri="{FF2B5EF4-FFF2-40B4-BE49-F238E27FC236}">
                <a16:creationId xmlns:a16="http://schemas.microsoft.com/office/drawing/2014/main" id="{B23AED8A-17AB-9738-CAAD-22AF2E4F2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0995" y="3250854"/>
            <a:ext cx="914400" cy="914400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8BDC64E-53CE-6094-9066-984A4FF7BD26}"/>
              </a:ext>
            </a:extLst>
          </p:cNvPr>
          <p:cNvSpPr txBox="1">
            <a:spLocks/>
          </p:cNvSpPr>
          <p:nvPr/>
        </p:nvSpPr>
        <p:spPr>
          <a:xfrm>
            <a:off x="1215799" y="6102350"/>
            <a:ext cx="9555162" cy="619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140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41622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7AEA42-F0AD-A8DC-5C4D-1BA3F4DBE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74243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8D9A28-ACA2-1E87-A317-A9026B739128}"/>
              </a:ext>
            </a:extLst>
          </p:cNvPr>
          <p:cNvSpPr/>
          <p:nvPr/>
        </p:nvSpPr>
        <p:spPr>
          <a:xfrm>
            <a:off x="0" y="0"/>
            <a:ext cx="11863954" cy="5742432"/>
          </a:xfrm>
          <a:prstGeom prst="rect">
            <a:avLst/>
          </a:prstGeom>
          <a:gradFill>
            <a:gsLst>
              <a:gs pos="100000">
                <a:schemeClr val="tx2">
                  <a:alpha val="0"/>
                </a:schemeClr>
              </a:gs>
              <a:gs pos="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285BD-F1DB-E945-7890-50CA386A1AFF}"/>
              </a:ext>
            </a:extLst>
          </p:cNvPr>
          <p:cNvSpPr txBox="1"/>
          <p:nvPr/>
        </p:nvSpPr>
        <p:spPr>
          <a:xfrm>
            <a:off x="865093" y="330738"/>
            <a:ext cx="7324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4DF1F-753D-C8CC-0E74-EBADDB7421A6}"/>
              </a:ext>
            </a:extLst>
          </p:cNvPr>
          <p:cNvSpPr txBox="1"/>
          <p:nvPr/>
        </p:nvSpPr>
        <p:spPr>
          <a:xfrm>
            <a:off x="933383" y="1894345"/>
            <a:ext cx="5991851" cy="36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profession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Plan 2023-2026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Plan 2026-2029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comprehensive education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 considerations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special interest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Looking ahead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048BEE-4CA9-A76A-2223-75D161A1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C08418C-D19F-0BFB-2B4E-99F14204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1849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6678-7C02-1302-D9B1-C5731032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0E7B-A79A-3071-6B0B-48CC0275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chemeClr val="tx1"/>
                </a:solidFill>
              </a:rPr>
              <a:t>Our profession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2A202-32C5-BD6D-D990-4C48002F2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CA" noProof="0" smtClean="0"/>
              <a:pPr/>
              <a:t>3</a:t>
            </a:fld>
            <a:endParaRPr lang="en-CA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BA393F-9B45-6B7A-8FB5-C66D6B79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849" y="2742622"/>
            <a:ext cx="3371851" cy="2877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tx2"/>
                </a:solidFill>
              </a:rPr>
              <a:t>A profession like no other</a:t>
            </a:r>
          </a:p>
          <a:p>
            <a:r>
              <a:rPr lang="en-US" sz="1800"/>
              <a:t>In Canada, supervision of professions falls under provincial jurisdiction</a:t>
            </a:r>
          </a:p>
          <a:p>
            <a:r>
              <a:rPr lang="en-US" sz="1800"/>
              <a:t>The CIA is the sole entity responsible for governing the profession in Canada</a:t>
            </a: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E1CE10DB-389D-26A2-3B64-72E7B253E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4850" y="1676100"/>
            <a:ext cx="914400" cy="9144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9440D6-C5C1-FEBC-3764-C240EDF26066}"/>
              </a:ext>
            </a:extLst>
          </p:cNvPr>
          <p:cNvSpPr txBox="1">
            <a:spLocks/>
          </p:cNvSpPr>
          <p:nvPr/>
        </p:nvSpPr>
        <p:spPr>
          <a:xfrm>
            <a:off x="4295775" y="2742622"/>
            <a:ext cx="3819525" cy="287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</a:rPr>
              <a:t>Small group at the national level</a:t>
            </a:r>
          </a:p>
          <a:p>
            <a:r>
              <a:rPr lang="en-US" sz="1800"/>
              <a:t>7,401 members including 4,731 Fellows, 1,953 Associates, 551 Candidates and 166 Students </a:t>
            </a:r>
          </a:p>
          <a:p>
            <a:r>
              <a:rPr lang="en-US" sz="1800"/>
              <a:t>43 Head Office personnel</a:t>
            </a:r>
          </a:p>
          <a:p>
            <a:r>
              <a:rPr lang="en-US" sz="1800"/>
              <a:t>$12 million in revenue, including $8 million in member dues</a:t>
            </a:r>
          </a:p>
        </p:txBody>
      </p:sp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943B6D6C-0411-D66E-284E-5972A1C72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76752" y="1676100"/>
            <a:ext cx="914400" cy="914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D83F2C-02A4-F5EE-1C68-AE11F71892B2}"/>
              </a:ext>
            </a:extLst>
          </p:cNvPr>
          <p:cNvSpPr txBox="1">
            <a:spLocks/>
          </p:cNvSpPr>
          <p:nvPr/>
        </p:nvSpPr>
        <p:spPr>
          <a:xfrm>
            <a:off x="8248649" y="2742622"/>
            <a:ext cx="3371851" cy="287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</a:rPr>
              <a:t>The contributions made by our volunteers speak to our success</a:t>
            </a:r>
          </a:p>
          <a:p>
            <a:r>
              <a:rPr lang="en-US" sz="1800"/>
              <a:t>865 volunteers</a:t>
            </a:r>
          </a:p>
          <a:p>
            <a:r>
              <a:rPr lang="en-US" sz="1800"/>
              <a:t>Impressive ratio of Fellows to volunteers: 1 to 6</a:t>
            </a:r>
          </a:p>
          <a:p>
            <a:endParaRPr lang="en-US" sz="1800"/>
          </a:p>
          <a:p>
            <a:endParaRPr lang="en-US" sz="1800"/>
          </a:p>
          <a:p>
            <a:pPr marL="0" indent="0">
              <a:buNone/>
            </a:pPr>
            <a:r>
              <a:rPr lang="en-US" sz="1200"/>
              <a:t>*Statistics from the latest annual report</a:t>
            </a:r>
            <a:endParaRPr lang="en-US" sz="1800"/>
          </a:p>
        </p:txBody>
      </p:sp>
      <p:pic>
        <p:nvPicPr>
          <p:cNvPr id="15" name="Graphic 14" descr="Excellent with solid fill">
            <a:extLst>
              <a:ext uri="{FF2B5EF4-FFF2-40B4-BE49-F238E27FC236}">
                <a16:creationId xmlns:a16="http://schemas.microsoft.com/office/drawing/2014/main" id="{901B9600-7CE4-E73A-1CD5-FB00E5B6D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48650" y="1676100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40A6B4-DEAA-9ACB-B11C-D9B4CFCC47EB}"/>
              </a:ext>
            </a:extLst>
          </p:cNvPr>
          <p:cNvSpPr txBox="1"/>
          <p:nvPr/>
        </p:nvSpPr>
        <p:spPr>
          <a:xfrm>
            <a:off x="4429125" y="640753"/>
            <a:ext cx="7715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noProof="0">
                <a:solidFill>
                  <a:schemeClr val="accent3"/>
                </a:solidFill>
              </a:rPr>
              <a:t>Founded in 1965 by a Special Act of the Parliament of Canada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3BCFD058-B764-C66B-A445-3558C92F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8890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916180-CAF5-B985-FD02-9F1485A10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rcRect t="11028" b="11028"/>
          <a:stretch/>
        </p:blipFill>
        <p:spPr>
          <a:xfrm>
            <a:off x="0" y="0"/>
            <a:ext cx="12191999" cy="58209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7E936-0717-4212-FA2F-FDF68AA6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561512-FFBD-F6ED-92A1-4FB796EB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900423"/>
          </a:xfrm>
        </p:spPr>
        <p:txBody>
          <a:bodyPr>
            <a:normAutofit/>
          </a:bodyPr>
          <a:lstStyle/>
          <a:p>
            <a:r>
              <a:rPr lang="en-CA" sz="4000" noProof="0"/>
              <a:t>What sets us apart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14105F-5883-CEBB-A0B6-8326B57D4690}"/>
              </a:ext>
            </a:extLst>
          </p:cNvPr>
          <p:cNvSpPr txBox="1">
            <a:spLocks/>
          </p:cNvSpPr>
          <p:nvPr/>
        </p:nvSpPr>
        <p:spPr>
          <a:xfrm>
            <a:off x="838200" y="1287773"/>
            <a:ext cx="9791700" cy="4312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b="1"/>
              <a:t>Impactful international presence</a:t>
            </a:r>
          </a:p>
          <a:p>
            <a:r>
              <a:rPr lang="en-CA" sz="2800" b="1"/>
              <a:t>Ideal skills to play an important role in addressing societal issues, such as climate, health, demographics, artificial intelligence and predictive analytics</a:t>
            </a:r>
            <a:endParaRPr lang="en-CA" sz="2800" b="1">
              <a:cs typeface="Arial"/>
            </a:endParaRPr>
          </a:p>
          <a:p>
            <a:r>
              <a:rPr lang="en-CA" sz="2800" b="1"/>
              <a:t>A comprehensive education system leading to the FCIA designation, recognized and respected worldwide</a:t>
            </a:r>
            <a:endParaRPr lang="en-CA" sz="2800" b="1">
              <a:cs typeface="Arial"/>
            </a:endParaRPr>
          </a:p>
          <a:p>
            <a:r>
              <a:rPr lang="en-CA" sz="2800" b="1"/>
              <a:t>Strength in numbers: 185 volunteer groups and over 30% of membership volunteering over 3 years</a:t>
            </a:r>
            <a:endParaRPr lang="en-CA" sz="2800" b="1"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F6D33F-214B-19B3-EE58-87888B0B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36559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4A5687-7FB3-1400-B17D-71EAF8EE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 2023-2026 – Highlighted achievements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BBC8B3-472E-4767-87D4-4DE61A04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432" y="1592734"/>
            <a:ext cx="7082726" cy="1224691"/>
          </a:xfrm>
        </p:spPr>
        <p:txBody>
          <a:bodyPr/>
          <a:lstStyle/>
          <a:p>
            <a:r>
              <a:rPr lang="en-US"/>
              <a:t>14 statements (policy, insight, advice) published or in the pipeline</a:t>
            </a:r>
          </a:p>
          <a:p>
            <a:r>
              <a:rPr lang="en-US"/>
              <a:t>International outreach</a:t>
            </a:r>
          </a:p>
          <a:p>
            <a:r>
              <a:rPr lang="en-US"/>
              <a:t>Grants for research programs</a:t>
            </a:r>
          </a:p>
          <a:p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6AED7AF1-B779-CBDA-200C-54CCA147DF13}"/>
              </a:ext>
            </a:extLst>
          </p:cNvPr>
          <p:cNvSpPr txBox="1">
            <a:spLocks/>
          </p:cNvSpPr>
          <p:nvPr/>
        </p:nvSpPr>
        <p:spPr>
          <a:xfrm>
            <a:off x="3616432" y="2942378"/>
            <a:ext cx="7661168" cy="193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 training sessions for council and committee chairs</a:t>
            </a:r>
          </a:p>
          <a:p>
            <a:r>
              <a:rPr lang="en-US"/>
              <a:t>500 candidates and 150 students in these new member categories</a:t>
            </a:r>
          </a:p>
          <a:p>
            <a:r>
              <a:rPr lang="en-US"/>
              <a:t>Celebrations marking the 60th anniversary of the CIA</a:t>
            </a:r>
          </a:p>
          <a:p>
            <a:r>
              <a:rPr lang="en-US"/>
              <a:t>Campaigns promoting the education system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059FFA-068A-7723-377A-697E3CB48DE6}"/>
              </a:ext>
            </a:extLst>
          </p:cNvPr>
          <p:cNvCxnSpPr/>
          <p:nvPr/>
        </p:nvCxnSpPr>
        <p:spPr>
          <a:xfrm>
            <a:off x="3724921" y="2798520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54295B-F325-5D4B-443E-4E6BAB69240C}"/>
              </a:ext>
            </a:extLst>
          </p:cNvPr>
          <p:cNvCxnSpPr/>
          <p:nvPr/>
        </p:nvCxnSpPr>
        <p:spPr>
          <a:xfrm>
            <a:off x="3724921" y="1467604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B64592-3EF7-CCBB-A346-9A55EE07030A}"/>
              </a:ext>
            </a:extLst>
          </p:cNvPr>
          <p:cNvCxnSpPr/>
          <p:nvPr/>
        </p:nvCxnSpPr>
        <p:spPr>
          <a:xfrm>
            <a:off x="3724921" y="4537560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C4BDAD-D487-01ED-3557-DD6AFA90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22F79-0143-E303-AC69-B119598855AA}"/>
              </a:ext>
            </a:extLst>
          </p:cNvPr>
          <p:cNvSpPr txBox="1"/>
          <p:nvPr/>
        </p:nvSpPr>
        <p:spPr>
          <a:xfrm>
            <a:off x="1240429" y="1687163"/>
            <a:ext cx="2124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 noProof="0">
                <a:solidFill>
                  <a:schemeClr val="accent3"/>
                </a:solidFill>
              </a:rPr>
              <a:t>1. Build the CIA brand</a:t>
            </a:r>
            <a:endParaRPr lang="en-CA" sz="2400" b="1">
              <a:solidFill>
                <a:schemeClr val="accent3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B683078-90ED-D21E-B99D-22EADD5B2BD6}"/>
              </a:ext>
            </a:extLst>
          </p:cNvPr>
          <p:cNvSpPr txBox="1">
            <a:spLocks/>
          </p:cNvSpPr>
          <p:nvPr/>
        </p:nvSpPr>
        <p:spPr>
          <a:xfrm>
            <a:off x="3616432" y="4665070"/>
            <a:ext cx="7082726" cy="122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New website</a:t>
            </a:r>
          </a:p>
          <a:p>
            <a:r>
              <a:rPr lang="en-US"/>
              <a:t>New IT infrastructure for our Head Office</a:t>
            </a:r>
          </a:p>
          <a:p>
            <a:r>
              <a:rPr lang="en-US"/>
              <a:t>Data science expert hired to build an internal data warehouse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D2BCDE-A51A-14B4-2451-C71AD2F92075}"/>
              </a:ext>
            </a:extLst>
          </p:cNvPr>
          <p:cNvCxnSpPr/>
          <p:nvPr/>
        </p:nvCxnSpPr>
        <p:spPr>
          <a:xfrm>
            <a:off x="3724921" y="5880381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815341-BB59-4D01-7605-76435378947F}"/>
              </a:ext>
            </a:extLst>
          </p:cNvPr>
          <p:cNvSpPr txBox="1"/>
          <p:nvPr/>
        </p:nvSpPr>
        <p:spPr>
          <a:xfrm>
            <a:off x="859429" y="2956758"/>
            <a:ext cx="2505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 noProof="0">
                <a:solidFill>
                  <a:schemeClr val="accent3"/>
                </a:solidFill>
              </a:rPr>
              <a:t>2. Cultivate member engagement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5AD132-01D7-3E42-0199-F679E33A2F59}"/>
              </a:ext>
            </a:extLst>
          </p:cNvPr>
          <p:cNvSpPr txBox="1"/>
          <p:nvPr/>
        </p:nvSpPr>
        <p:spPr>
          <a:xfrm>
            <a:off x="142875" y="4693783"/>
            <a:ext cx="3221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 noProof="0">
                <a:solidFill>
                  <a:schemeClr val="accent3"/>
                </a:solidFill>
              </a:rPr>
              <a:t>3. Be a tech-savvy organization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FDC336A3-E12E-9806-12D2-8CEEE333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7058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1F6E7-61E2-54CB-C888-634047B3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4D80DB-A339-B8CA-9C0B-CFE9EDFB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 2023-2026 – Highlighted achievements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E3E97F-3103-E543-CAC9-2A7AC577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432" y="1649884"/>
            <a:ext cx="7082726" cy="1224691"/>
          </a:xfrm>
        </p:spPr>
        <p:txBody>
          <a:bodyPr>
            <a:normAutofit lnSpcReduction="10000"/>
          </a:bodyPr>
          <a:lstStyle/>
          <a:p>
            <a:r>
              <a:rPr lang="en-US"/>
              <a:t>Wide range of educational notes, standards of practice, practice resource documents, skills and knowledge inventories</a:t>
            </a:r>
          </a:p>
          <a:p>
            <a:r>
              <a:rPr lang="en-US"/>
              <a:t>Contingency research</a:t>
            </a:r>
          </a:p>
          <a:p>
            <a:r>
              <a:rPr lang="en-US"/>
              <a:t>Professional development</a:t>
            </a:r>
          </a:p>
          <a:p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3F8B79D-AFFB-0489-4E6D-B6446F145940}"/>
              </a:ext>
            </a:extLst>
          </p:cNvPr>
          <p:cNvSpPr txBox="1">
            <a:spLocks/>
          </p:cNvSpPr>
          <p:nvPr/>
        </p:nvSpPr>
        <p:spPr>
          <a:xfrm>
            <a:off x="3616432" y="3161454"/>
            <a:ext cx="7661168" cy="122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Code of Conduct review</a:t>
            </a:r>
          </a:p>
          <a:p>
            <a:r>
              <a:rPr lang="en-US"/>
              <a:t>Qualification Standard update</a:t>
            </a:r>
          </a:p>
          <a:p>
            <a:r>
              <a:rPr lang="en-US"/>
              <a:t>Audit to verify compliance with continuing education rules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1FCBE2-F3DE-C11B-6D2F-198551AF56E2}"/>
              </a:ext>
            </a:extLst>
          </p:cNvPr>
          <p:cNvCxnSpPr/>
          <p:nvPr/>
        </p:nvCxnSpPr>
        <p:spPr>
          <a:xfrm>
            <a:off x="3724921" y="3008070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E311F0-36D7-8EF8-488D-709DE11134FE}"/>
              </a:ext>
            </a:extLst>
          </p:cNvPr>
          <p:cNvCxnSpPr/>
          <p:nvPr/>
        </p:nvCxnSpPr>
        <p:spPr>
          <a:xfrm>
            <a:off x="3724921" y="1467604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2F1E6B-AC1E-3F1F-3A78-70B7955D7DA5}"/>
              </a:ext>
            </a:extLst>
          </p:cNvPr>
          <p:cNvCxnSpPr/>
          <p:nvPr/>
        </p:nvCxnSpPr>
        <p:spPr>
          <a:xfrm>
            <a:off x="3724921" y="4442310"/>
            <a:ext cx="69742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BA503-121E-070D-A900-DFAEC137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2E03F-2415-4455-5355-E4D07FBFCBB3}"/>
              </a:ext>
            </a:extLst>
          </p:cNvPr>
          <p:cNvSpPr txBox="1"/>
          <p:nvPr/>
        </p:nvSpPr>
        <p:spPr>
          <a:xfrm>
            <a:off x="419099" y="1572863"/>
            <a:ext cx="2945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>
                <a:solidFill>
                  <a:schemeClr val="accent3"/>
                </a:solidFill>
              </a:rPr>
              <a:t>4</a:t>
            </a:r>
            <a:r>
              <a:rPr lang="en-CA" sz="2400" b="1" noProof="0">
                <a:solidFill>
                  <a:schemeClr val="accent3"/>
                </a:solidFill>
              </a:rPr>
              <a:t>.</a:t>
            </a:r>
            <a:r>
              <a:rPr lang="en-US" sz="2400" b="1" noProof="0">
                <a:solidFill>
                  <a:schemeClr val="accent3"/>
                </a:solidFill>
              </a:rPr>
              <a:t> Knowledge-based services </a:t>
            </a:r>
            <a:br>
              <a:rPr lang="en-US" sz="2400" b="1" noProof="0">
                <a:solidFill>
                  <a:schemeClr val="accent3"/>
                </a:solidFill>
              </a:rPr>
            </a:br>
            <a:r>
              <a:rPr lang="en-US" sz="2400" b="1" noProof="0">
                <a:solidFill>
                  <a:schemeClr val="accent3"/>
                </a:solidFill>
              </a:rPr>
              <a:t>and products</a:t>
            </a:r>
            <a:r>
              <a:rPr lang="en-CA" sz="2400" b="1" noProof="0">
                <a:solidFill>
                  <a:schemeClr val="accent3"/>
                </a:solidFill>
              </a:rPr>
              <a:t> </a:t>
            </a:r>
            <a:endParaRPr lang="en-CA" sz="2400" b="1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6C797-0320-06EB-78E9-780D858732D1}"/>
              </a:ext>
            </a:extLst>
          </p:cNvPr>
          <p:cNvSpPr txBox="1"/>
          <p:nvPr/>
        </p:nvSpPr>
        <p:spPr>
          <a:xfrm>
            <a:off x="1038225" y="3242508"/>
            <a:ext cx="232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>
                <a:solidFill>
                  <a:schemeClr val="accent3"/>
                </a:solidFill>
              </a:rPr>
              <a:t>5</a:t>
            </a:r>
            <a:r>
              <a:rPr lang="en-CA" sz="2400" b="1" noProof="0">
                <a:solidFill>
                  <a:schemeClr val="accent3"/>
                </a:solidFill>
              </a:rPr>
              <a:t>. Serve the Public Interest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0310529-CDAB-26F5-3FAA-7500688B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39126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D023A-9E66-EC53-BD3D-FEB997DD0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5760-7B16-F844-B25A-5BBC4C80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/>
              <a:t>Strategic Plan 2026-2029</a:t>
            </a:r>
            <a:r>
              <a:rPr lang="en-CA"/>
              <a:t> – Under development</a:t>
            </a:r>
            <a:endParaRPr lang="en-CA" i="1" noProof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1526-9193-2CAB-1DBA-7381740F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CA" b="1" noProof="0">
                <a:solidFill>
                  <a:schemeClr val="accent3"/>
                </a:solidFill>
              </a:rPr>
              <a:t>Brand: FCIA and ACIA designations are recognized as </a:t>
            </a:r>
            <a:r>
              <a:rPr lang="en-CA" b="1">
                <a:solidFill>
                  <a:schemeClr val="accent3"/>
                </a:solidFill>
              </a:rPr>
              <a:t>premier </a:t>
            </a:r>
            <a:r>
              <a:rPr lang="en-CA" b="1" noProof="0">
                <a:solidFill>
                  <a:schemeClr val="accent3"/>
                </a:solidFill>
              </a:rPr>
              <a:t>professional credentials</a:t>
            </a:r>
          </a:p>
          <a:p>
            <a:pPr lvl="2"/>
            <a:r>
              <a:rPr lang="en-CA" noProof="0"/>
              <a:t>Increase individuals pursuing Pathways 1 and 2</a:t>
            </a:r>
          </a:p>
          <a:p>
            <a:pPr lvl="2"/>
            <a:r>
              <a:rPr lang="en-CA" noProof="0"/>
              <a:t>Engage employers to enhance visibility and support for the CIA education system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CA" b="1" noProof="0">
                <a:solidFill>
                  <a:schemeClr val="accent3"/>
                </a:solidFill>
              </a:rPr>
              <a:t>Fully engaged membership: Develop a community of members willing to contribute meaningfully and consistently</a:t>
            </a:r>
          </a:p>
          <a:p>
            <a:pPr lvl="2"/>
            <a:r>
              <a:rPr lang="en-CA"/>
              <a:t>Engage specific </a:t>
            </a:r>
            <a:r>
              <a:rPr lang="en-CA" noProof="0"/>
              <a:t>member groups to enhance their volunteer experience</a:t>
            </a:r>
          </a:p>
          <a:p>
            <a:pPr lvl="2"/>
            <a:r>
              <a:rPr lang="en-CA" noProof="0"/>
              <a:t>Targeted volunteer initiatives and strengthen interactive tools to help fill vacancies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CA" b="1">
                <a:solidFill>
                  <a:schemeClr val="accent3"/>
                </a:solidFill>
              </a:rPr>
              <a:t>Future-proof the profession</a:t>
            </a:r>
          </a:p>
          <a:p>
            <a:pPr lvl="2"/>
            <a:r>
              <a:rPr lang="en-CA"/>
              <a:t>Leverage emerging technologies and cutting-edge tools to optimize actuarial results</a:t>
            </a:r>
          </a:p>
          <a:p>
            <a:pPr lvl="3"/>
            <a:r>
              <a:rPr lang="en-CA"/>
              <a:t>Leverage IAA’s AI resources</a:t>
            </a:r>
          </a:p>
          <a:p>
            <a:pPr lvl="3"/>
            <a:r>
              <a:rPr lang="en-CA"/>
              <a:t>Councils to monitor and assess emerging technologies for impact on profession</a:t>
            </a:r>
          </a:p>
          <a:p>
            <a:pPr lvl="2"/>
            <a:r>
              <a:rPr lang="en-CA"/>
              <a:t>Increase our presence in Canadian health care</a:t>
            </a:r>
          </a:p>
          <a:p>
            <a:pPr lvl="3"/>
            <a:r>
              <a:rPr lang="en-CA"/>
              <a:t>Conduct research on health care spending and service utilization in Canada</a:t>
            </a:r>
          </a:p>
          <a:p>
            <a:pPr lvl="3"/>
            <a:r>
              <a:rPr lang="en-CA"/>
              <a:t>Promote the role of health actuaries within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03046-E01D-87F2-9773-4F68496D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4F63-4776-4C4D-B645-FC45508B670B}" type="slidenum">
              <a:rPr lang="en-CA" noProof="0" smtClean="0"/>
              <a:pPr/>
              <a:t>7</a:t>
            </a:fld>
            <a:endParaRPr lang="en-CA" noProof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21D98F-F45A-2F8C-664A-3818FFD6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5344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A65D-7B76-AFDC-4A26-B49D4853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>
            <a:normAutofit/>
          </a:bodyPr>
          <a:lstStyle/>
          <a:p>
            <a:r>
              <a:rPr lang="en-CA" noProof="0"/>
              <a:t>Three qualification </a:t>
            </a:r>
            <a:r>
              <a:rPr lang="en-CA"/>
              <a:t>p</a:t>
            </a:r>
            <a:r>
              <a:rPr lang="en-CA" noProof="0" err="1"/>
              <a:t>athways</a:t>
            </a:r>
            <a:endParaRPr lang="en-CA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E0D27-2429-7148-743A-EC79B54A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/>
          <a:p>
            <a:pPr lvl="0"/>
            <a:fld id="{39124F63-4776-4C4D-B645-FC45508B670B}" type="slidenum">
              <a:rPr lang="en-CA" noProof="0" smtClean="0"/>
              <a:pPr lvl="0"/>
              <a:t>8</a:t>
            </a:fld>
            <a:endParaRPr lang="en-CA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FA7774-73B7-91FE-444B-D03A77446A4E}"/>
              </a:ext>
            </a:extLst>
          </p:cNvPr>
          <p:cNvSpPr/>
          <p:nvPr/>
        </p:nvSpPr>
        <p:spPr>
          <a:xfrm>
            <a:off x="1388268" y="1472513"/>
            <a:ext cx="2743200" cy="2499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33D89E-85D8-D2F2-FF4D-8B8525593516}"/>
              </a:ext>
            </a:extLst>
          </p:cNvPr>
          <p:cNvSpPr/>
          <p:nvPr/>
        </p:nvSpPr>
        <p:spPr>
          <a:xfrm>
            <a:off x="4843389" y="1453048"/>
            <a:ext cx="2743200" cy="2499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832908-0947-7D61-809C-8D507F37E46A}"/>
              </a:ext>
            </a:extLst>
          </p:cNvPr>
          <p:cNvSpPr/>
          <p:nvPr/>
        </p:nvSpPr>
        <p:spPr>
          <a:xfrm>
            <a:off x="8153400" y="1490097"/>
            <a:ext cx="2743200" cy="2499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7B35B-D745-7F31-2CFC-F01D1564CF60}"/>
              </a:ext>
            </a:extLst>
          </p:cNvPr>
          <p:cNvSpPr txBox="1"/>
          <p:nvPr/>
        </p:nvSpPr>
        <p:spPr>
          <a:xfrm>
            <a:off x="2437155" y="1640231"/>
            <a:ext cx="65572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0936A7-60FA-F332-E916-80B25BBFA9D6}"/>
              </a:ext>
            </a:extLst>
          </p:cNvPr>
          <p:cNvSpPr txBox="1"/>
          <p:nvPr/>
        </p:nvSpPr>
        <p:spPr>
          <a:xfrm>
            <a:off x="5729302" y="1640231"/>
            <a:ext cx="815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589FA-DFC1-EE80-7BE3-2B6A28ACF6FA}"/>
              </a:ext>
            </a:extLst>
          </p:cNvPr>
          <p:cNvSpPr txBox="1"/>
          <p:nvPr/>
        </p:nvSpPr>
        <p:spPr>
          <a:xfrm>
            <a:off x="9097138" y="1640231"/>
            <a:ext cx="875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256FBE-745B-7520-76B4-16699236D571}"/>
              </a:ext>
            </a:extLst>
          </p:cNvPr>
          <p:cNvSpPr txBox="1"/>
          <p:nvPr/>
        </p:nvSpPr>
        <p:spPr>
          <a:xfrm>
            <a:off x="1552309" y="2786037"/>
            <a:ext cx="2444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CIA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noProof="0">
                <a:solidFill>
                  <a:srgbClr val="FFFFFF"/>
                </a:solidFill>
                <a:latin typeface="Arial" panose="020B0604020202020204"/>
              </a:rPr>
              <a:t>From university to FCIA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2C6E7A-4236-9931-9627-B4454D07088A}"/>
              </a:ext>
            </a:extLst>
          </p:cNvPr>
          <p:cNvSpPr txBox="1"/>
          <p:nvPr/>
        </p:nvSpPr>
        <p:spPr>
          <a:xfrm>
            <a:off x="4860944" y="2769880"/>
            <a:ext cx="270808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CA">
                <a:solidFill>
                  <a:srgbClr val="FFFFFF"/>
                </a:solidFill>
                <a:latin typeface="Arial" panose="020B0604020202020204"/>
              </a:rPr>
              <a:t>Associate level qualifications from another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CA">
                <a:solidFill>
                  <a:srgbClr val="FFFFFF"/>
                </a:solidFill>
                <a:latin typeface="Arial" panose="020B0604020202020204"/>
              </a:rPr>
              <a:t>organization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C280B-CE96-E731-CE91-13D02432E446}"/>
              </a:ext>
            </a:extLst>
          </p:cNvPr>
          <p:cNvSpPr txBox="1"/>
          <p:nvPr/>
        </p:nvSpPr>
        <p:spPr>
          <a:xfrm>
            <a:off x="8231129" y="2816814"/>
            <a:ext cx="25877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Fellows from another recognized </a:t>
            </a:r>
            <a:r>
              <a:rPr lang="en-CA">
                <a:solidFill>
                  <a:srgbClr val="FFFFFF"/>
                </a:solidFill>
                <a:latin typeface="Arial" panose="020B0604020202020204"/>
              </a:rPr>
              <a:t>organization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E8FB81A8-7B9B-899A-6550-27A7B70BA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500" y="3924934"/>
            <a:ext cx="2743200" cy="1680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72D94-2B0A-5C4D-E9F5-52725B9F92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8268" y="3928815"/>
            <a:ext cx="2743200" cy="1680307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CFC4CAE-C436-5683-57A0-1F4A49C0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952597"/>
            <a:ext cx="2743200" cy="1680308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070F7C6-B33D-C931-5016-433341B8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9389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FBF1-612C-DA0B-C0F0-F34B892CC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ACE4-F535-E06C-B0D1-6E6E0744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0423"/>
          </a:xfrm>
        </p:spPr>
        <p:txBody>
          <a:bodyPr>
            <a:normAutofit/>
          </a:bodyPr>
          <a:lstStyle/>
          <a:p>
            <a:r>
              <a:rPr lang="en-CA" noProof="0"/>
              <a:t>Pathways 1 and 2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01FFA1-0845-FA56-C283-4585664C7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728418"/>
              </p:ext>
            </p:extLst>
          </p:nvPr>
        </p:nvGraphicFramePr>
        <p:xfrm>
          <a:off x="838200" y="1173163"/>
          <a:ext cx="10613322" cy="4929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302">
                  <a:extLst>
                    <a:ext uri="{9D8B030D-6E8A-4147-A177-3AD203B41FA5}">
                      <a16:colId xmlns:a16="http://schemas.microsoft.com/office/drawing/2014/main" val="3442269052"/>
                    </a:ext>
                  </a:extLst>
                </a:gridCol>
                <a:gridCol w="5493020">
                  <a:extLst>
                    <a:ext uri="{9D8B030D-6E8A-4147-A177-3AD203B41FA5}">
                      <a16:colId xmlns:a16="http://schemas.microsoft.com/office/drawing/2014/main" val="370593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noProof="0"/>
                        <a:t>Pathway 1 – 100% 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noProof="0"/>
                        <a:t>Pathway 2 – </a:t>
                      </a:r>
                      <a:r>
                        <a:rPr lang="en-CA" sz="1800" b="0" i="0" u="none" strike="noStrike" noProof="0">
                          <a:latin typeface="Arial"/>
                        </a:rPr>
                        <a:t>Associate or achieved Associate-level credits from a recognized organization, or hold a designation from a non-recognized association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666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700" noProof="0"/>
                        <a:t>Actuarial degree from accredited university</a:t>
                      </a:r>
                      <a:endParaRPr lang="en-CA" sz="17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ACIA Module 1 may apply</a:t>
                      </a:r>
                      <a:endParaRPr lang="en-CA" sz="1700" noProof="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ACIA Module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721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ACIA Modules 1 and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6947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ACIA Capstone Exam</a:t>
                      </a:r>
                      <a:endParaRPr lang="en-CA" sz="17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ACIA Capstone Exam applies to </a:t>
                      </a:r>
                      <a:r>
                        <a:rPr lang="en-CA" sz="17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non-recognized association</a:t>
                      </a:r>
                      <a:endParaRPr lang="en-CA" sz="17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81576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CIA Professionalism Workshop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909189"/>
                  </a:ext>
                </a:extLst>
              </a:tr>
              <a:tr h="372241">
                <a:tc gridSpan="2">
                  <a:txBody>
                    <a:bodyPr/>
                    <a:lstStyle/>
                    <a:p>
                      <a:pPr algn="ctr"/>
                      <a:r>
                        <a:rPr lang="en-CA" b="1" noProof="0">
                          <a:solidFill>
                            <a:schemeClr val="bg1"/>
                          </a:solidFill>
                        </a:rPr>
                        <a:t>Upon achieving ACIA – Pathway to FCIA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990968"/>
                  </a:ext>
                </a:extLst>
              </a:tr>
              <a:tr h="34044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FCIA Modules 1 and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957023"/>
                  </a:ext>
                </a:extLst>
              </a:tr>
              <a:tr h="34044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FCIA F1, F2 and F3 exams with</a:t>
                      </a:r>
                      <a:r>
                        <a:rPr lang="en-CA" sz="1700" baseline="0" noProof="0">
                          <a:solidFill>
                            <a:schemeClr val="tx1"/>
                          </a:solidFill>
                        </a:rPr>
                        <a:t> choice of one of five specialty tracks</a:t>
                      </a:r>
                      <a:endParaRPr lang="en-CA" sz="170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(Group Benefits, Retirement Benefits, Individual Life Insurance and Annuities, P&amp;C Insurance, Finance/Investments/ERM with option in Banking)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275060"/>
                  </a:ext>
                </a:extLst>
              </a:tr>
              <a:tr h="34044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Advanced Professionalism and Leadership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268549"/>
                  </a:ext>
                </a:extLst>
              </a:tr>
              <a:tr h="34044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700" noProof="0">
                          <a:solidFill>
                            <a:schemeClr val="tx1"/>
                          </a:solidFill>
                        </a:rPr>
                        <a:t>3 years of experience within the last 6 years, including at least 12 months Canadian experience as an ACIA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48186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9EF2E-75FB-882A-8127-1BC84E25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44161"/>
            <a:ext cx="2743200" cy="365125"/>
          </a:xfrm>
        </p:spPr>
        <p:txBody>
          <a:bodyPr/>
          <a:lstStyle/>
          <a:p>
            <a:pPr lvl="0"/>
            <a:fld id="{39124F63-4776-4C4D-B645-FC45508B670B}" type="slidenum">
              <a:rPr lang="en-CA" noProof="0" smtClean="0"/>
              <a:pPr lvl="0"/>
              <a:t>9</a:t>
            </a:fld>
            <a:endParaRPr lang="en-CA" noProof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FFE27CF-9F1E-A8BC-6A63-E4E3E108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799" y="6102350"/>
            <a:ext cx="9555162" cy="619125"/>
          </a:xfrm>
        </p:spPr>
        <p:txBody>
          <a:bodyPr/>
          <a:lstStyle/>
          <a:p>
            <a:pPr algn="l"/>
            <a:r>
              <a:rPr lang="en-CA" sz="1400" noProof="0"/>
              <a:t>Helping Canadians face the future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25683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66">
      <a:dk1>
        <a:srgbClr val="58595B"/>
      </a:dk1>
      <a:lt1>
        <a:srgbClr val="FFFFFF"/>
      </a:lt1>
      <a:dk2>
        <a:srgbClr val="58595B"/>
      </a:dk2>
      <a:lt2>
        <a:srgbClr val="E7E6E6"/>
      </a:lt2>
      <a:accent1>
        <a:srgbClr val="A6CE38"/>
      </a:accent1>
      <a:accent2>
        <a:srgbClr val="D7DF23"/>
      </a:accent2>
      <a:accent3>
        <a:srgbClr val="00A79D"/>
      </a:accent3>
      <a:accent4>
        <a:srgbClr val="58595B"/>
      </a:accent4>
      <a:accent5>
        <a:srgbClr val="27AAE1"/>
      </a:accent5>
      <a:accent6>
        <a:srgbClr val="F7931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5000">
              <a:schemeClr val="accent1">
                <a:alpha val="80000"/>
                <a:lumMod val="100000"/>
              </a:schemeClr>
            </a:gs>
            <a:gs pos="0">
              <a:schemeClr val="accent3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66">
      <a:dk1>
        <a:srgbClr val="58595B"/>
      </a:dk1>
      <a:lt1>
        <a:srgbClr val="FFFFFF"/>
      </a:lt1>
      <a:dk2>
        <a:srgbClr val="58595B"/>
      </a:dk2>
      <a:lt2>
        <a:srgbClr val="E7E6E6"/>
      </a:lt2>
      <a:accent1>
        <a:srgbClr val="A6CE38"/>
      </a:accent1>
      <a:accent2>
        <a:srgbClr val="D7DF23"/>
      </a:accent2>
      <a:accent3>
        <a:srgbClr val="00A79D"/>
      </a:accent3>
      <a:accent4>
        <a:srgbClr val="58595B"/>
      </a:accent4>
      <a:accent5>
        <a:srgbClr val="27AAE1"/>
      </a:accent5>
      <a:accent6>
        <a:srgbClr val="F7931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5000">
              <a:schemeClr val="accent1">
                <a:alpha val="80000"/>
                <a:lumMod val="100000"/>
              </a:schemeClr>
            </a:gs>
            <a:gs pos="0">
              <a:schemeClr val="accent3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67">
      <a:dk1>
        <a:srgbClr val="58595B"/>
      </a:dk1>
      <a:lt1>
        <a:srgbClr val="FFFFFF"/>
      </a:lt1>
      <a:dk2>
        <a:srgbClr val="58595B"/>
      </a:dk2>
      <a:lt2>
        <a:srgbClr val="E7E6E6"/>
      </a:lt2>
      <a:accent1>
        <a:srgbClr val="58595B"/>
      </a:accent1>
      <a:accent2>
        <a:srgbClr val="009990"/>
      </a:accent2>
      <a:accent3>
        <a:srgbClr val="BCCD30"/>
      </a:accent3>
      <a:accent4>
        <a:srgbClr val="C11F6F"/>
      </a:accent4>
      <a:accent5>
        <a:srgbClr val="0033A0"/>
      </a:accent5>
      <a:accent6>
        <a:srgbClr val="FFD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c5bcd2-1a49-4f31-a360-e48858ef2ce4" xsi:nil="true"/>
    <lcf76f155ced4ddcb4097134ff3c332f xmlns="6dda7958-26f3-42b5-98c2-63394632c24e">
      <Terms xmlns="http://schemas.microsoft.com/office/infopath/2007/PartnerControls"/>
    </lcf76f155ced4ddcb4097134ff3c332f>
    <_Version xmlns="http://schemas.microsoft.com/sharepoint/v3/fields" xsi:nil="true"/>
    <_DCDateModified xmlns="http://schemas.microsoft.com/sharepoint/v3/fields" xsi:nil="true"/>
    <_Status xmlns="http://schemas.microsoft.com/sharepoint/v3/fields">Not Started</_Status>
    <Thumbnail xmlns="6dda7958-26f3-42b5-98c2-63394632c24e" xsi:nil="true"/>
    <_Revision xmlns="http://schemas.microsoft.com/sharepoint/v3/fields" xsi:nil="true"/>
    <_DCDateCreated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E131A3744F144964CA61EEF47A4B6" ma:contentTypeVersion="20" ma:contentTypeDescription="Create a new document." ma:contentTypeScope="" ma:versionID="cff90a603f8eadeb051b70f90c24837d">
  <xsd:schema xmlns:xsd="http://www.w3.org/2001/XMLSchema" xmlns:xs="http://www.w3.org/2001/XMLSchema" xmlns:p="http://schemas.microsoft.com/office/2006/metadata/properties" xmlns:ns2="http://schemas.microsoft.com/sharepoint/v3/fields" xmlns:ns3="6dda7958-26f3-42b5-98c2-63394632c24e" xmlns:ns4="bac5bcd2-1a49-4f31-a360-e48858ef2ce4" targetNamespace="http://schemas.microsoft.com/office/2006/metadata/properties" ma:root="true" ma:fieldsID="b510bb5446f6e6efeba6a9903579572d" ns2:_="" ns3:_="" ns4:_="">
    <xsd:import namespace="http://schemas.microsoft.com/sharepoint/v3/fields"/>
    <xsd:import namespace="6dda7958-26f3-42b5-98c2-63394632c24e"/>
    <xsd:import namespace="bac5bcd2-1a49-4f31-a360-e48858ef2ce4"/>
    <xsd:element name="properties">
      <xsd:complexType>
        <xsd:sequence>
          <xsd:element name="documentManagement">
            <xsd:complexType>
              <xsd:all>
                <xsd:element ref="ns2:_DCDateCreated" minOccurs="0"/>
                <xsd:element ref="ns2:_DCDateModified" minOccurs="0"/>
                <xsd:element ref="ns2:_Status" minOccurs="0"/>
                <xsd:element ref="ns2:_Version" minOccurs="0"/>
                <xsd:element ref="ns2:_Revisio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BillingMetadata" minOccurs="0"/>
                <xsd:element ref="ns3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9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10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  <xsd:element name="_Status" ma:index="11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12" nillable="true" ma:displayName="Version" ma:internalName="_Version">
      <xsd:simpleType>
        <xsd:restriction base="dms:Text"/>
      </xsd:simpleType>
    </xsd:element>
    <xsd:element name="_Revision" ma:index="13" nillable="true" ma:displayName="Revision" ma:internalName="_Revis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a7958-26f3-42b5-98c2-63394632c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8414707-695c-4f68-bf41-180d58f8b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Thumbnail" ma:index="27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5bcd2-1a49-4f31-a360-e48858ef2ce4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2e4b8c35-4557-4cef-a45d-9a9797e4e9b4}" ma:internalName="TaxCatchAll" ma:showField="CatchAllData" ma:web="bac5bcd2-1a49-4f31-a360-e48858ef2c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9761E3-60D5-41FB-815B-B695904F09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6B326-B378-4946-A238-A08C3BB4913A}">
  <ds:schemaRefs>
    <ds:schemaRef ds:uri="6dda7958-26f3-42b5-98c2-63394632c24e"/>
    <ds:schemaRef ds:uri="bac5bcd2-1a49-4f31-a360-e48858ef2c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7F153F-A8BB-4DA9-A052-88420CB3AFBE}">
  <ds:schemaRefs>
    <ds:schemaRef ds:uri="6dda7958-26f3-42b5-98c2-63394632c24e"/>
    <ds:schemaRef ds:uri="bac5bcd2-1a49-4f31-a360-e48858ef2c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1194</Words>
  <Application>Microsoft Office PowerPoint</Application>
  <PresentationFormat>Widescreen</PresentationFormat>
  <Paragraphs>187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Arial Black</vt:lpstr>
      <vt:lpstr>Calibri</vt:lpstr>
      <vt:lpstr>Office Theme</vt:lpstr>
      <vt:lpstr>1_Office Theme</vt:lpstr>
      <vt:lpstr>2_Office Theme</vt:lpstr>
      <vt:lpstr>3_Office Theme</vt:lpstr>
      <vt:lpstr>Canada’s Actuaries:  Our Profession, Our Pride</vt:lpstr>
      <vt:lpstr>PowerPoint Presentation</vt:lpstr>
      <vt:lpstr>Our profession</vt:lpstr>
      <vt:lpstr>What sets us apart</vt:lpstr>
      <vt:lpstr>Strategic Plan 2023-2026 – Highlighted achievements  </vt:lpstr>
      <vt:lpstr>Strategic Plan 2023-2026 – Highlighted achievements  </vt:lpstr>
      <vt:lpstr>Strategic Plan 2026-2029 – Under development</vt:lpstr>
      <vt:lpstr>Three qualification pathways</vt:lpstr>
      <vt:lpstr>Pathways 1 and 2</vt:lpstr>
      <vt:lpstr>Pathway 3</vt:lpstr>
      <vt:lpstr>PowerPoint Presentation</vt:lpstr>
      <vt:lpstr>International considerations</vt:lpstr>
      <vt:lpstr>PowerPoint Presentation</vt:lpstr>
      <vt:lpstr>PowerPoint Presentation</vt:lpstr>
      <vt:lpstr>Of special interest</vt:lpstr>
      <vt:lpstr>Looking ahead</vt:lpstr>
      <vt:lpstr>… and in 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 Pellerin</cp:lastModifiedBy>
  <cp:revision>80</cp:revision>
  <cp:lastPrinted>2025-10-29T13:52:53Z</cp:lastPrinted>
  <dcterms:created xsi:type="dcterms:W3CDTF">2022-05-18T15:33:57Z</dcterms:created>
  <dcterms:modified xsi:type="dcterms:W3CDTF">2025-12-09T15:51:02Z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0x01010053FE131A3744F144964CA61EEF47A4B6</vt:lpwstr>
  </property>
  <property fmtid="{D5CDD505-2E9C-101B-9397-08002B2CF9AE}" pid="3" name="MSIP_Label_0e712cef-7f2e-4ff6-bc72-fc5d119f50a1_Enabled">
    <vt:lpwstr>true</vt:lpwstr>
  </property>
  <property fmtid="{D5CDD505-2E9C-101B-9397-08002B2CF9AE}" pid="4" name="MSIP_Label_0e712cef-7f2e-4ff6-bc72-fc5d119f50a1_SetDate">
    <vt:lpwstr>2023-10-16T12:36:45Z</vt:lpwstr>
  </property>
  <property fmtid="{D5CDD505-2E9C-101B-9397-08002B2CF9AE}" pid="5" name="MSIP_Label_0e712cef-7f2e-4ff6-bc72-fc5d119f50a1_Method">
    <vt:lpwstr>Standard</vt:lpwstr>
  </property>
  <property fmtid="{D5CDD505-2E9C-101B-9397-08002B2CF9AE}" pid="6" name="MSIP_Label_0e712cef-7f2e-4ff6-bc72-fc5d119f50a1_Name">
    <vt:lpwstr>Company Confidential</vt:lpwstr>
  </property>
  <property fmtid="{D5CDD505-2E9C-101B-9397-08002B2CF9AE}" pid="7" name="MSIP_Label_0e712cef-7f2e-4ff6-bc72-fc5d119f50a1_SiteId">
    <vt:lpwstr>7565b51c-5e87-48eb-bc80-252b20bc1ade</vt:lpwstr>
  </property>
  <property fmtid="{D5CDD505-2E9C-101B-9397-08002B2CF9AE}" pid="8" name="MSIP_Label_0e712cef-7f2e-4ff6-bc72-fc5d119f50a1_ActionId">
    <vt:lpwstr>f7928a98-573c-4014-b3ec-0a3583dcdc98</vt:lpwstr>
  </property>
  <property fmtid="{D5CDD505-2E9C-101B-9397-08002B2CF9AE}" pid="9" name="MSIP_Label_0e712cef-7f2e-4ff6-bc72-fc5d119f50a1_ContentBits">
    <vt:lpwstr>0</vt:lpwstr>
  </property>
  <property fmtid="{D5CDD505-2E9C-101B-9397-08002B2CF9AE}" pid="10" name="MediaServiceImageTags">
    <vt:lpwstr/>
  </property>
</Properties>
</file>