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321" r:id="rId7"/>
    <p:sldId id="339" r:id="rId8"/>
    <p:sldId id="317" r:id="rId9"/>
    <p:sldId id="300" r:id="rId10"/>
    <p:sldId id="342" r:id="rId11"/>
    <p:sldId id="348" r:id="rId12"/>
    <p:sldId id="349" r:id="rId13"/>
    <p:sldId id="341" r:id="rId14"/>
    <p:sldId id="346" r:id="rId15"/>
    <p:sldId id="347" r:id="rId16"/>
    <p:sldId id="269" r:id="rId17"/>
  </p:sldIdLst>
  <p:sldSz cx="12192000" cy="6858000"/>
  <p:notesSz cx="7023100" cy="93091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AA86E-0B4C-9A04-7E56-A144A577E04F}" name="Pallister, Quinn" initials="PQ" userId="S::Quinn.Pallister@canadalife.com::c4219783-26d5-4720-a1ec-60de4b69be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7164C-6A1C-4986-A241-AB293CCDA3DC}" v="2" dt="2024-11-18T17:14:5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43" autoAdjust="0"/>
  </p:normalViewPr>
  <p:slideViewPr>
    <p:cSldViewPr snapToGrid="0">
      <p:cViewPr>
        <p:scale>
          <a:sx n="80" d="100"/>
          <a:sy n="80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eden Hamm" userId="ec174a51-7417-4e0b-8559-3bba9920a103" providerId="ADAL" clId="{B917164C-6A1C-4986-A241-AB293CCDA3DC}"/>
    <pc:docChg chg="undo custSel addSld delSld modSld">
      <pc:chgData name="Braeden Hamm" userId="ec174a51-7417-4e0b-8559-3bba9920a103" providerId="ADAL" clId="{B917164C-6A1C-4986-A241-AB293CCDA3DC}" dt="2024-11-18T17:15:04.025" v="911" actId="2696"/>
      <pc:docMkLst>
        <pc:docMk/>
      </pc:docMkLst>
      <pc:sldChg chg="modSp mod">
        <pc:chgData name="Braeden Hamm" userId="ec174a51-7417-4e0b-8559-3bba9920a103" providerId="ADAL" clId="{B917164C-6A1C-4986-A241-AB293CCDA3DC}" dt="2024-11-18T16:57:44.430" v="189" actId="404"/>
        <pc:sldMkLst>
          <pc:docMk/>
          <pc:sldMk cId="2902794312" sldId="257"/>
        </pc:sldMkLst>
        <pc:spChg chg="mod">
          <ac:chgData name="Braeden Hamm" userId="ec174a51-7417-4e0b-8559-3bba9920a103" providerId="ADAL" clId="{B917164C-6A1C-4986-A241-AB293CCDA3DC}" dt="2024-11-18T16:57:44.430" v="189" actId="404"/>
          <ac:spMkLst>
            <pc:docMk/>
            <pc:sldMk cId="2902794312" sldId="257"/>
            <ac:spMk id="9" creationId="{0B45A2FC-014F-4CA5-AD26-2114739F21E5}"/>
          </ac:spMkLst>
        </pc:spChg>
      </pc:sldChg>
      <pc:sldChg chg="modSp mod">
        <pc:chgData name="Braeden Hamm" userId="ec174a51-7417-4e0b-8559-3bba9920a103" providerId="ADAL" clId="{B917164C-6A1C-4986-A241-AB293CCDA3DC}" dt="2024-11-18T17:07:24.468" v="452" actId="20577"/>
        <pc:sldMkLst>
          <pc:docMk/>
          <pc:sldMk cId="27790756" sldId="300"/>
        </pc:sldMkLst>
        <pc:spChg chg="mod">
          <ac:chgData name="Braeden Hamm" userId="ec174a51-7417-4e0b-8559-3bba9920a103" providerId="ADAL" clId="{B917164C-6A1C-4986-A241-AB293CCDA3DC}" dt="2024-11-18T16:57:59.239" v="190" actId="403"/>
          <ac:spMkLst>
            <pc:docMk/>
            <pc:sldMk cId="27790756" sldId="300"/>
            <ac:spMk id="7" creationId="{7875C19A-1AAE-476A-A316-A2CF92D763D3}"/>
          </ac:spMkLst>
        </pc:spChg>
        <pc:spChg chg="mod">
          <ac:chgData name="Braeden Hamm" userId="ec174a51-7417-4e0b-8559-3bba9920a103" providerId="ADAL" clId="{B917164C-6A1C-4986-A241-AB293CCDA3DC}" dt="2024-11-18T17:07:24.468" v="452" actId="20577"/>
          <ac:spMkLst>
            <pc:docMk/>
            <pc:sldMk cId="27790756" sldId="300"/>
            <ac:spMk id="10" creationId="{EF2BC084-E6DB-4DE7-B309-042A85EBA700}"/>
          </ac:spMkLst>
        </pc:spChg>
      </pc:sldChg>
      <pc:sldChg chg="del">
        <pc:chgData name="Braeden Hamm" userId="ec174a51-7417-4e0b-8559-3bba9920a103" providerId="ADAL" clId="{B917164C-6A1C-4986-A241-AB293CCDA3DC}" dt="2024-11-18T17:15:04.025" v="911" actId="2696"/>
        <pc:sldMkLst>
          <pc:docMk/>
          <pc:sldMk cId="631991156" sldId="318"/>
        </pc:sldMkLst>
      </pc:sldChg>
      <pc:sldChg chg="modSp mod">
        <pc:chgData name="Braeden Hamm" userId="ec174a51-7417-4e0b-8559-3bba9920a103" providerId="ADAL" clId="{B917164C-6A1C-4986-A241-AB293CCDA3DC}" dt="2024-11-18T17:14:38.770" v="910" actId="113"/>
        <pc:sldMkLst>
          <pc:docMk/>
          <pc:sldMk cId="1515879659" sldId="342"/>
        </pc:sldMkLst>
        <pc:spChg chg="mod">
          <ac:chgData name="Braeden Hamm" userId="ec174a51-7417-4e0b-8559-3bba9920a103" providerId="ADAL" clId="{B917164C-6A1C-4986-A241-AB293CCDA3DC}" dt="2024-11-18T16:58:30.957" v="216" actId="403"/>
          <ac:spMkLst>
            <pc:docMk/>
            <pc:sldMk cId="1515879659" sldId="342"/>
            <ac:spMk id="2" creationId="{CAA9B2EE-66ED-C84E-E7BC-D717ADE26E05}"/>
          </ac:spMkLst>
        </pc:spChg>
        <pc:spChg chg="mod">
          <ac:chgData name="Braeden Hamm" userId="ec174a51-7417-4e0b-8559-3bba9920a103" providerId="ADAL" clId="{B917164C-6A1C-4986-A241-AB293CCDA3DC}" dt="2024-11-18T17:14:38.770" v="910" actId="113"/>
          <ac:spMkLst>
            <pc:docMk/>
            <pc:sldMk cId="1515879659" sldId="342"/>
            <ac:spMk id="8" creationId="{60240D0B-95E6-3BB8-0E57-E3507E86A470}"/>
          </ac:spMkLst>
        </pc:spChg>
        <pc:picChg chg="mod">
          <ac:chgData name="Braeden Hamm" userId="ec174a51-7417-4e0b-8559-3bba9920a103" providerId="ADAL" clId="{B917164C-6A1C-4986-A241-AB293CCDA3DC}" dt="2024-11-18T17:14:16.472" v="888" actId="1076"/>
          <ac:picMkLst>
            <pc:docMk/>
            <pc:sldMk cId="1515879659" sldId="342"/>
            <ac:picMk id="11" creationId="{4BE76DDD-BE1F-9BCF-7C7D-4BCCBED4A2DD}"/>
          </ac:picMkLst>
        </pc:picChg>
        <pc:picChg chg="mod">
          <ac:chgData name="Braeden Hamm" userId="ec174a51-7417-4e0b-8559-3bba9920a103" providerId="ADAL" clId="{B917164C-6A1C-4986-A241-AB293CCDA3DC}" dt="2024-11-18T17:14:15.234" v="887" actId="1076"/>
          <ac:picMkLst>
            <pc:docMk/>
            <pc:sldMk cId="1515879659" sldId="342"/>
            <ac:picMk id="1030" creationId="{0BA868C7-27CE-9769-4BFE-141571246DCA}"/>
          </ac:picMkLst>
        </pc:picChg>
      </pc:sldChg>
      <pc:sldChg chg="modSp new mod">
        <pc:chgData name="Braeden Hamm" userId="ec174a51-7417-4e0b-8559-3bba9920a103" providerId="ADAL" clId="{B917164C-6A1C-4986-A241-AB293CCDA3DC}" dt="2024-11-18T17:11:56.357" v="780" actId="20577"/>
        <pc:sldMkLst>
          <pc:docMk/>
          <pc:sldMk cId="3264503435" sldId="347"/>
        </pc:sldMkLst>
        <pc:spChg chg="mod">
          <ac:chgData name="Braeden Hamm" userId="ec174a51-7417-4e0b-8559-3bba9920a103" providerId="ADAL" clId="{B917164C-6A1C-4986-A241-AB293CCDA3DC}" dt="2024-11-18T16:57:09.991" v="185" actId="404"/>
          <ac:spMkLst>
            <pc:docMk/>
            <pc:sldMk cId="3264503435" sldId="347"/>
            <ac:spMk id="2" creationId="{E2DF647A-B1FC-EEC3-4A82-68EE4C99CC05}"/>
          </ac:spMkLst>
        </pc:spChg>
        <pc:spChg chg="mod">
          <ac:chgData name="Braeden Hamm" userId="ec174a51-7417-4e0b-8559-3bba9920a103" providerId="ADAL" clId="{B917164C-6A1C-4986-A241-AB293CCDA3DC}" dt="2024-11-18T17:11:56.357" v="780" actId="20577"/>
          <ac:spMkLst>
            <pc:docMk/>
            <pc:sldMk cId="3264503435" sldId="347"/>
            <ac:spMk id="4" creationId="{F315586D-7389-D416-F146-D9F44B4A79D0}"/>
          </ac:spMkLst>
        </pc:spChg>
      </pc:sldChg>
      <pc:sldChg chg="modSp new mod modNotesTx">
        <pc:chgData name="Braeden Hamm" userId="ec174a51-7417-4e0b-8559-3bba9920a103" providerId="ADAL" clId="{B917164C-6A1C-4986-A241-AB293CCDA3DC}" dt="2024-11-18T17:09:17.799" v="547" actId="20577"/>
        <pc:sldMkLst>
          <pc:docMk/>
          <pc:sldMk cId="16323300" sldId="348"/>
        </pc:sldMkLst>
        <pc:spChg chg="mod">
          <ac:chgData name="Braeden Hamm" userId="ec174a51-7417-4e0b-8559-3bba9920a103" providerId="ADAL" clId="{B917164C-6A1C-4986-A241-AB293CCDA3DC}" dt="2024-11-18T16:59:46.909" v="262" actId="20577"/>
          <ac:spMkLst>
            <pc:docMk/>
            <pc:sldMk cId="16323300" sldId="348"/>
            <ac:spMk id="2" creationId="{18775F28-0604-36FB-FF78-6AA31A8C0A53}"/>
          </ac:spMkLst>
        </pc:spChg>
        <pc:spChg chg="mod">
          <ac:chgData name="Braeden Hamm" userId="ec174a51-7417-4e0b-8559-3bba9920a103" providerId="ADAL" clId="{B917164C-6A1C-4986-A241-AB293CCDA3DC}" dt="2024-11-18T17:07:06.233" v="441" actId="14100"/>
          <ac:spMkLst>
            <pc:docMk/>
            <pc:sldMk cId="16323300" sldId="348"/>
            <ac:spMk id="4" creationId="{1F460F19-18AA-8F6F-E5F8-C91F6211EA59}"/>
          </ac:spMkLst>
        </pc:spChg>
      </pc:sldChg>
      <pc:sldChg chg="modSp add mod">
        <pc:chgData name="Braeden Hamm" userId="ec174a51-7417-4e0b-8559-3bba9920a103" providerId="ADAL" clId="{B917164C-6A1C-4986-A241-AB293CCDA3DC}" dt="2024-11-18T17:11:04.823" v="664" actId="5793"/>
        <pc:sldMkLst>
          <pc:docMk/>
          <pc:sldMk cId="3741680002" sldId="349"/>
        </pc:sldMkLst>
        <pc:spChg chg="mod">
          <ac:chgData name="Braeden Hamm" userId="ec174a51-7417-4e0b-8559-3bba9920a103" providerId="ADAL" clId="{B917164C-6A1C-4986-A241-AB293CCDA3DC}" dt="2024-11-18T17:11:04.823" v="664" actId="5793"/>
          <ac:spMkLst>
            <pc:docMk/>
            <pc:sldMk cId="3741680002" sldId="349"/>
            <ac:spMk id="4" creationId="{1F460F19-18AA-8F6F-E5F8-C91F6211EA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11/18/2024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934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Hello everyone!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CA" dirty="0"/>
              <a:t>Thanks for coming to the Fall 2024 WAC Semi-Annual Meeting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CA" dirty="0"/>
              <a:t>We are excited to see everyone here today</a:t>
            </a:r>
          </a:p>
          <a:p>
            <a:endParaRPr lang="en-CA" dirty="0"/>
          </a:p>
          <a:p>
            <a:r>
              <a:rPr lang="en-CA" dirty="0"/>
              <a:t>We’ll be starting our presentations shortly.</a:t>
            </a:r>
          </a:p>
          <a:p>
            <a:r>
              <a:rPr lang="en-CA" dirty="0"/>
              <a:t>We’ll be using </a:t>
            </a:r>
            <a:r>
              <a:rPr lang="en-CA" dirty="0" err="1"/>
              <a:t>Slido</a:t>
            </a:r>
            <a:r>
              <a:rPr lang="en-CA" dirty="0"/>
              <a:t> to submit questions for the Q&amp;A after the presentation. Please log in now with the code WACF2024 as shown on the screen.</a:t>
            </a:r>
          </a:p>
          <a:p>
            <a:r>
              <a:rPr lang="en-CA" dirty="0"/>
              <a:t>Feel free to submit questions during the presentation. After the presentation, we will have a Q&amp;A portion.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53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CA" dirty="0"/>
              <a:t>Introduce CIA president – Conrad Ferguson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945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1" dirty="0"/>
              <a:t>Quinn/Braeden to moderate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316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CA" dirty="0"/>
              <a:t>We hope you enjoyed the presentation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CA" dirty="0"/>
              <a:t>Thanks to Conrad for joining us       (*applause*)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CA" dirty="0"/>
              <a:t>We’ll run though our business update here before concluding the meeting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969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We’ll talk about: </a:t>
            </a:r>
            <a:r>
              <a:rPr lang="en-CA" i="1" dirty="0"/>
              <a:t>read list</a:t>
            </a:r>
          </a:p>
          <a:p>
            <a:endParaRPr lang="en-CA" dirty="0"/>
          </a:p>
          <a:p>
            <a:endParaRPr lang="en-CA" dirty="0"/>
          </a:p>
          <a:p>
            <a:pPr marL="174982" indent="-174982">
              <a:buFontTx/>
              <a:buChar char="-"/>
            </a:pPr>
            <a:endParaRPr lang="en-CA" dirty="0"/>
          </a:p>
          <a:p>
            <a:pPr marL="174982" indent="-174982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530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WAC Scholarship Darbara Kaushal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EoO</a:t>
            </a:r>
            <a:r>
              <a:rPr lang="en-US" dirty="0"/>
              <a:t> Scholarship - </a:t>
            </a:r>
            <a:r>
              <a:rPr lang="en-US" dirty="0" err="1"/>
              <a:t>Forogh</a:t>
            </a:r>
            <a:r>
              <a:rPr lang="en-US" dirty="0"/>
              <a:t> Tahmasebi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407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WAC Scholarship Darbara Kaushal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EoO</a:t>
            </a:r>
            <a:r>
              <a:rPr lang="en-US" dirty="0"/>
              <a:t> Scholarship - </a:t>
            </a:r>
            <a:r>
              <a:rPr lang="en-US" dirty="0" err="1"/>
              <a:t>Forogh</a:t>
            </a:r>
            <a:r>
              <a:rPr lang="en-US" dirty="0"/>
              <a:t> Tahmasebi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265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That concludes the formal part of the meeting – We will now open the floor if you have any questions, comments, or concerns.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1842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1B1FB-7961-18E3-9070-0A74A1835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292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>
                <a:latin typeface="+mj-lt"/>
              </a:rPr>
              <a:t>Click to edit Master title style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8" y="2395728"/>
            <a:ext cx="8202076" cy="1243584"/>
          </a:xfrm>
        </p:spPr>
        <p:txBody>
          <a:bodyPr/>
          <a:lstStyle/>
          <a:p>
            <a:r>
              <a:rPr lang="en-US" sz="4800" dirty="0"/>
              <a:t>Fall 2024</a:t>
            </a:r>
            <a:br>
              <a:rPr lang="en-US" sz="4800" dirty="0"/>
            </a:br>
            <a:r>
              <a:rPr lang="en-US" sz="4800" dirty="0"/>
              <a:t>WAC Semi-Annual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185" y="3721608"/>
            <a:ext cx="7077456" cy="868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Thursday, November 21</a:t>
            </a:r>
            <a:r>
              <a:rPr lang="en-US" baseline="30000" dirty="0"/>
              <a:t>st</a:t>
            </a:r>
            <a:r>
              <a:rPr lang="en-US" dirty="0"/>
              <a:t>, 2024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3A71557-F456-48AA-B1D5-F1308B4B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96" y="4672584"/>
            <a:ext cx="4123104" cy="2148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E22E77-B04C-5A4C-477D-E666085C6CC0}"/>
              </a:ext>
            </a:extLst>
          </p:cNvPr>
          <p:cNvSpPr/>
          <p:nvPr/>
        </p:nvSpPr>
        <p:spPr>
          <a:xfrm>
            <a:off x="137002" y="5576334"/>
            <a:ext cx="2000555" cy="113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at </a:t>
            </a:r>
            <a:r>
              <a:rPr lang="en-US" sz="2400" b="1" dirty="0">
                <a:solidFill>
                  <a:schemeClr val="tx1"/>
                </a:solidFill>
              </a:rPr>
              <a:t>slido.com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#WACF2024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5649B-5032-07AE-32E7-92942BA8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5DCA3-79CA-6BB6-8FDD-4844AF324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7" y="1625385"/>
            <a:ext cx="7860259" cy="4093243"/>
          </a:xfrm>
        </p:spPr>
        <p:txBody>
          <a:bodyPr/>
          <a:lstStyle/>
          <a:p>
            <a:endParaRPr lang="en-US" sz="2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20881-4829-9B03-8402-FEC90087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17"/>
          <a:stretch/>
        </p:blipFill>
        <p:spPr>
          <a:xfrm>
            <a:off x="125544" y="177800"/>
            <a:ext cx="11126656" cy="63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F789-D1C9-F5A2-5F3C-66A39FDD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37A37F-8A63-396A-9BE7-54FFBAE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3DF3D-A331-C6BF-4B62-036D9C442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0EE7B-B98F-6183-97C9-741ECB342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5"/>
          <a:stretch/>
        </p:blipFill>
        <p:spPr>
          <a:xfrm>
            <a:off x="122614" y="156411"/>
            <a:ext cx="10657682" cy="65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6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647A-B1FC-EEC3-4A82-68EE4C99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8679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WAC General Business Update 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Executive Election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EF001-BB09-BAF9-C1F7-C8FDB3C8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5586D-7389-D416-F146-D9F44B4A7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415341"/>
            <a:ext cx="8916068" cy="635956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</a:rPr>
              <a:t>Positions up for Election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Co-President (currently held by Quinn Pallister)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Member at Large (currently held by Tim Rempel)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Treasurer (currently held by Karl Sanderson)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</a:rPr>
              <a:t>Meeting Voting Procedures: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 motion and a seconder to the motion must be made to begin a vote.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 quorum for the transaction of any meeting vote shall be defined as the number of members in attendance.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Approval of a meeting vote requires a majority vote, except for the establishment of another Committee, which requires the approval of two-thirds of the members present at the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03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8567" y="2647719"/>
            <a:ext cx="4945598" cy="1243584"/>
          </a:xfrm>
        </p:spPr>
        <p:txBody>
          <a:bodyPr/>
          <a:lstStyle/>
          <a:p>
            <a:r>
              <a:rPr lang="en-US" sz="4400" dirty="0">
                <a:ea typeface="Tahoma"/>
                <a:cs typeface="Tahoma"/>
              </a:rPr>
              <a:t>Open Floor</a:t>
            </a:r>
            <a:endParaRPr lang="en-GB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13549-2378-44D5-88AD-6A74E07A7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96" y="4672584"/>
            <a:ext cx="4123104" cy="21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4393" y="7600950"/>
            <a:ext cx="406400" cy="365125"/>
          </a:xfrm>
        </p:spPr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5A2FC-014F-4CA5-AD26-2114739F21E5}"/>
              </a:ext>
            </a:extLst>
          </p:cNvPr>
          <p:cNvSpPr txBox="1"/>
          <p:nvPr/>
        </p:nvSpPr>
        <p:spPr>
          <a:xfrm>
            <a:off x="470522" y="1174101"/>
            <a:ext cx="923161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Agenda</a:t>
            </a:r>
            <a:endParaRPr lang="en-US" sz="3200" b="1" dirty="0">
              <a:solidFill>
                <a:schemeClr val="bg1"/>
              </a:solidFill>
              <a:latin typeface="+mn-lt"/>
              <a:cs typeface="Arial"/>
            </a:endParaRP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/>
                </a:solidFill>
                <a:latin typeface="+mn-lt"/>
              </a:rPr>
              <a:t>11:30am – Welcome Reception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/>
                </a:solidFill>
                <a:latin typeface="+mn-lt"/>
              </a:rPr>
              <a:t>11:45pm – Buffet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/>
                </a:solidFill>
                <a:latin typeface="+mn-lt"/>
              </a:rPr>
              <a:t>12:15pm – Speaker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/>
                </a:solidFill>
                <a:latin typeface="+mn-lt"/>
              </a:rPr>
              <a:t>1:15pm – WAC Business Section &amp; Executive Election</a:t>
            </a:r>
            <a:endParaRPr lang="en-US" sz="28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20DF21B-7241-4EB8-B146-B1737002C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5876925"/>
            <a:ext cx="2345511" cy="89535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2E158A-DE43-9B12-5F8A-E78501960172}"/>
              </a:ext>
            </a:extLst>
          </p:cNvPr>
          <p:cNvSpPr/>
          <p:nvPr/>
        </p:nvSpPr>
        <p:spPr>
          <a:xfrm>
            <a:off x="10046525" y="5608232"/>
            <a:ext cx="1988313" cy="113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at </a:t>
            </a:r>
            <a:r>
              <a:rPr lang="en-US" sz="2400" b="1" dirty="0">
                <a:solidFill>
                  <a:schemeClr val="tx1"/>
                </a:solidFill>
              </a:rPr>
              <a:t>slido.com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#WACF2024</a:t>
            </a: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57595"/>
            <a:ext cx="12192000" cy="1243584"/>
          </a:xfrm>
        </p:spPr>
        <p:txBody>
          <a:bodyPr/>
          <a:lstStyle/>
          <a:p>
            <a:pPr algn="ctr"/>
            <a:r>
              <a:rPr lang="en-US" sz="4800" dirty="0"/>
              <a:t>(Speaker Presentations)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3A71557-F456-48AA-B1D5-F1308B4B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96" y="4672584"/>
            <a:ext cx="4123104" cy="214831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7F2AA1-1FCB-4BFA-B179-D0338006A6C6}"/>
              </a:ext>
            </a:extLst>
          </p:cNvPr>
          <p:cNvSpPr txBox="1">
            <a:spLocks/>
          </p:cNvSpPr>
          <p:nvPr/>
        </p:nvSpPr>
        <p:spPr>
          <a:xfrm>
            <a:off x="1970378" y="4378127"/>
            <a:ext cx="7077456" cy="176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939111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FDC35-9FEE-E68F-98EC-D398B9DC5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4</a:t>
            </a:fld>
            <a:endParaRPr lang="en-US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ED53A-FA70-493D-2193-E07124253C3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0D413-D388-E615-A249-01209A6F2E3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E5A7CC-8ECE-6EE7-1E25-BAD526CB6F7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600" b="1" dirty="0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A92785-19A6-1442-D600-1CA663B57EC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300" b="1">
                <a:solidFill>
                  <a:srgbClr val="5B5B5B"/>
                </a:solidFill>
              </a:rPr>
              <a:t>ⓘ</a:t>
            </a:r>
            <a:r>
              <a:rPr lang="en-CA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91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5523"/>
            <a:ext cx="12192000" cy="1243584"/>
          </a:xfrm>
        </p:spPr>
        <p:txBody>
          <a:bodyPr/>
          <a:lstStyle/>
          <a:p>
            <a:pPr algn="ctr"/>
            <a:r>
              <a:rPr lang="en-US" sz="4800" dirty="0"/>
              <a:t>WAC Business Session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3A71557-F456-48AA-B1D5-F1308B4B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96" y="4672584"/>
            <a:ext cx="4123104" cy="214831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7F2AA1-1FCB-4BFA-B179-D0338006A6C6}"/>
              </a:ext>
            </a:extLst>
          </p:cNvPr>
          <p:cNvSpPr txBox="1">
            <a:spLocks/>
          </p:cNvSpPr>
          <p:nvPr/>
        </p:nvSpPr>
        <p:spPr>
          <a:xfrm>
            <a:off x="1970378" y="4378127"/>
            <a:ext cx="7077456" cy="176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858252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624263"/>
            <a:ext cx="11059642" cy="39345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CA" sz="2400" dirty="0">
                <a:cs typeface="Arial"/>
              </a:rPr>
              <a:t>Recent &amp; Upcoming Events</a:t>
            </a:r>
          </a:p>
          <a:p>
            <a:pPr>
              <a:spcBef>
                <a:spcPts val="1200"/>
              </a:spcBef>
            </a:pPr>
            <a:r>
              <a:rPr lang="en-CA" sz="2400" dirty="0">
                <a:cs typeface="Arial"/>
              </a:rPr>
              <a:t>U of M Scholarship Winners</a:t>
            </a:r>
          </a:p>
          <a:p>
            <a:pPr>
              <a:spcBef>
                <a:spcPts val="1200"/>
              </a:spcBef>
            </a:pPr>
            <a:r>
              <a:rPr lang="en-CA" sz="2400" dirty="0">
                <a:cs typeface="Arial"/>
              </a:rPr>
              <a:t>Financial Update</a:t>
            </a:r>
          </a:p>
          <a:p>
            <a:pPr>
              <a:spcBef>
                <a:spcPts val="1200"/>
              </a:spcBef>
            </a:pPr>
            <a:r>
              <a:rPr lang="en-CA" sz="2400" dirty="0">
                <a:cs typeface="Arial"/>
              </a:rPr>
              <a:t>Executive Election</a:t>
            </a:r>
          </a:p>
          <a:p>
            <a:pPr>
              <a:spcBef>
                <a:spcPts val="1200"/>
              </a:spcBef>
            </a:pPr>
            <a:endParaRPr lang="en-CA" sz="2400" dirty="0">
              <a:cs typeface="Arial"/>
            </a:endParaRPr>
          </a:p>
          <a:p>
            <a:endParaRPr lang="en-CA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8679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WAC General Business Update 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Agenda</a:t>
            </a:r>
            <a:endParaRPr lang="en-US" sz="28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B159C-84C0-4C1A-B44D-0F875DD06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5876925"/>
            <a:ext cx="2345511" cy="89535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B2EE-66ED-C84E-E7BC-D717ADE2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8679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WAC General Business Update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/>
              <a:t>Recent &amp; Upcoming Events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7434BF-5645-EC71-41FD-38B5F92B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0240D0B-95E6-3BB8-0E57-E3507E86A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4949" y="3978276"/>
            <a:ext cx="11214101" cy="40932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Upcoming Events</a:t>
            </a:r>
          </a:p>
          <a:p>
            <a:r>
              <a:rPr lang="en-US" sz="2000" dirty="0"/>
              <a:t>Volunteer opportunities</a:t>
            </a:r>
          </a:p>
          <a:p>
            <a:pPr lvl="1"/>
            <a:r>
              <a:rPr lang="en-US" sz="1800" dirty="0"/>
              <a:t>Harvest Manitoba – Thurs, Dec 12</a:t>
            </a:r>
            <a:r>
              <a:rPr lang="en-US" sz="1800" baseline="30000" dirty="0"/>
              <a:t>th</a:t>
            </a:r>
            <a:r>
              <a:rPr lang="en-US" sz="1800" dirty="0"/>
              <a:t> 9am-12pm</a:t>
            </a:r>
          </a:p>
          <a:p>
            <a:pPr lvl="1"/>
            <a:r>
              <a:rPr lang="en-US" sz="1800" dirty="0"/>
              <a:t>Siloam Mission – Fri, Dec 13</a:t>
            </a:r>
            <a:r>
              <a:rPr lang="en-US" sz="1800" baseline="30000" dirty="0"/>
              <a:t>th</a:t>
            </a:r>
            <a:r>
              <a:rPr lang="en-US" sz="1800" dirty="0"/>
              <a:t> 8:30am-11am</a:t>
            </a:r>
          </a:p>
          <a:p>
            <a:r>
              <a:rPr lang="en-US" sz="2000" dirty="0"/>
              <a:t>Networking event</a:t>
            </a:r>
          </a:p>
          <a:p>
            <a:pPr lvl="1"/>
            <a:r>
              <a:rPr lang="en-US" sz="1800" dirty="0"/>
              <a:t>TBD – Feb/March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C9E24-B04E-6F4D-BA23-B1E8379F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5" y="1964366"/>
            <a:ext cx="5506825" cy="4027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E76DDD-BE1F-9BCF-7C7D-4BCCBED4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898" y="785947"/>
            <a:ext cx="3724275" cy="103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030" name="Picture 6" descr="Resources - Harvest Manitoba">
            <a:extLst>
              <a:ext uri="{FF2B5EF4-FFF2-40B4-BE49-F238E27FC236}">
                <a16:creationId xmlns:a16="http://schemas.microsoft.com/office/drawing/2014/main" id="{0BA868C7-27CE-9769-4BFE-14157124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49" y="2074709"/>
            <a:ext cx="3626184" cy="16530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587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5F28-0604-36FB-FF78-6AA31A8C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8679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WAC General Business Update 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U of M Scholarships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7F6A1-0E95-EE5D-C38C-25F7E56C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60F19-18AA-8F6F-E5F8-C91F6211E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10468142" cy="409324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2600" dirty="0">
                <a:cs typeface="Arial"/>
              </a:rPr>
              <a:t>Winnipeg Actuarial Club Scholarship: $1000</a:t>
            </a:r>
          </a:p>
          <a:p>
            <a:pPr lvl="1">
              <a:spcBef>
                <a:spcPts val="0"/>
              </a:spcBef>
            </a:pPr>
            <a:r>
              <a:rPr lang="en-CA" sz="2200" dirty="0">
                <a:cs typeface="Arial"/>
              </a:rPr>
              <a:t>Enrolled full-time in Actuarial Mathematics (Commerce or Science)</a:t>
            </a:r>
          </a:p>
          <a:p>
            <a:pPr lvl="1">
              <a:spcBef>
                <a:spcPts val="0"/>
              </a:spcBef>
            </a:pPr>
            <a:r>
              <a:rPr lang="en-CA" sz="2200" dirty="0">
                <a:cs typeface="Arial"/>
              </a:rPr>
              <a:t>Minimum degree grade point average of 3.0</a:t>
            </a:r>
          </a:p>
          <a:p>
            <a:pPr lvl="1">
              <a:spcBef>
                <a:spcPts val="0"/>
              </a:spcBef>
            </a:pPr>
            <a:r>
              <a:rPr lang="en-CA" sz="2200" dirty="0">
                <a:cs typeface="Arial"/>
              </a:rPr>
              <a:t>Successfully completed at least one SOA/CAS professional examination</a:t>
            </a:r>
          </a:p>
          <a:p>
            <a:pPr lvl="1">
              <a:spcBef>
                <a:spcPts val="0"/>
              </a:spcBef>
            </a:pPr>
            <a:r>
              <a:rPr lang="en-CA" sz="2200" dirty="0">
                <a:cs typeface="Arial"/>
              </a:rPr>
              <a:t>Demonstrated leadership through volunteer activities in the community or at the University of Manitoba</a:t>
            </a:r>
          </a:p>
          <a:p>
            <a:pPr>
              <a:spcBef>
                <a:spcPts val="1200"/>
              </a:spcBef>
            </a:pPr>
            <a:r>
              <a:rPr lang="en-CA" sz="2600" dirty="0">
                <a:cs typeface="Arial"/>
              </a:rPr>
              <a:t>Winnipeg Actuarial Club Equality of Opportunity Scholarship: $1000</a:t>
            </a:r>
          </a:p>
          <a:p>
            <a:pPr lvl="1">
              <a:spcBef>
                <a:spcPts val="0"/>
              </a:spcBef>
            </a:pPr>
            <a:r>
              <a:rPr lang="en-CA" sz="2200" dirty="0">
                <a:cs typeface="Arial"/>
              </a:rPr>
              <a:t>Same as above, but self-declared as a First Nations, Métis or Inuit person from Canada or as a visible minority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2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5F28-0604-36FB-FF78-6AA31A8C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8679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WAC General Business Update 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U of M Scholarships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7F6A1-0E95-EE5D-C38C-25F7E56C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60F19-18AA-8F6F-E5F8-C91F6211E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625385"/>
            <a:ext cx="8398711" cy="409324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2600" dirty="0">
                <a:cs typeface="Arial"/>
              </a:rPr>
              <a:t>Winnipeg Actuarial Club Scholarship Recipient</a:t>
            </a:r>
          </a:p>
          <a:p>
            <a:pPr lvl="1">
              <a:spcBef>
                <a:spcPts val="0"/>
              </a:spcBef>
            </a:pPr>
            <a:r>
              <a:rPr lang="en-CA" sz="2800" b="1" dirty="0">
                <a:cs typeface="Arial"/>
              </a:rPr>
              <a:t>Darbara Kaushal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CA" sz="2800" b="1" dirty="0"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CA" sz="2600" dirty="0">
                <a:cs typeface="Arial"/>
              </a:rPr>
              <a:t>Winnipeg Actuarial Club Equality of Opportunity Scholarship Recipient</a:t>
            </a:r>
          </a:p>
          <a:p>
            <a:pPr lvl="1">
              <a:spcBef>
                <a:spcPts val="0"/>
              </a:spcBef>
            </a:pPr>
            <a:r>
              <a:rPr lang="en-CA" sz="2800" b="1" dirty="0">
                <a:cs typeface="Arial"/>
              </a:rPr>
              <a:t>Forogh Tahmasebi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1680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PRESENTATION_ID" val="00000000-0000-0000-0000-000000000000"/>
  <p:tag name="SLIDO_APP_VERSION" val="1.6.1.4122"/>
  <p:tag name="SLIDO_EVENT_UUID" val="b7cf625d-4597-48d4-9157-c3d3773d2750"/>
  <p:tag name="SLIDO_EVENT_SECTION_UUID" val="2142a784-e4b6-4213-b3c6-b458b4bf20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E3OTY1NzB9"/>
  <p:tag name="SLIDO_TYPE" val="Slid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103400-4A22-4E35-B588-4C4D42638959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57914-1161-4661-9696-421FD6935CDD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3226</TotalTime>
  <Words>537</Words>
  <Application>Microsoft Office PowerPoint</Application>
  <PresentationFormat>Widescreen</PresentationFormat>
  <Paragraphs>96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Trade Gothic LT Pro</vt:lpstr>
      <vt:lpstr>Trebuchet MS</vt:lpstr>
      <vt:lpstr>Office Theme</vt:lpstr>
      <vt:lpstr>Fall 2024 WAC Semi-Annual Meeting</vt:lpstr>
      <vt:lpstr>PowerPoint Presentation</vt:lpstr>
      <vt:lpstr>(Speaker Presentations)</vt:lpstr>
      <vt:lpstr>PowerPoint Presentation</vt:lpstr>
      <vt:lpstr>WAC Business Session</vt:lpstr>
      <vt:lpstr>WAC General Business Update   Agenda</vt:lpstr>
      <vt:lpstr>WAC General Business Update Recent &amp; Upcoming Events</vt:lpstr>
      <vt:lpstr>WAC General Business Update   U of M Scholarships</vt:lpstr>
      <vt:lpstr>WAC General Business Update   U of M Scholarships</vt:lpstr>
      <vt:lpstr>PowerPoint Presentation</vt:lpstr>
      <vt:lpstr>PowerPoint Presentation</vt:lpstr>
      <vt:lpstr>WAC General Business Update   Executive Election</vt:lpstr>
      <vt:lpstr>Open Floor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Yanofsky, Aaron</dc:creator>
  <cp:lastModifiedBy>Braeden Hamm</cp:lastModifiedBy>
  <cp:revision>5</cp:revision>
  <cp:lastPrinted>2023-12-05T23:18:48Z</cp:lastPrinted>
  <dcterms:created xsi:type="dcterms:W3CDTF">2022-05-04T16:51:02Z</dcterms:created>
  <dcterms:modified xsi:type="dcterms:W3CDTF">2024-11-18T17:15:04Z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b07bbe84-2447-47ed-9f95-d9c34bc076ba_Enabled">
    <vt:lpwstr>true</vt:lpwstr>
  </property>
  <property fmtid="{D5CDD505-2E9C-101B-9397-08002B2CF9AE}" pid="4" name="MSIP_Label_b07bbe84-2447-47ed-9f95-d9c34bc076ba_SetDate">
    <vt:lpwstr>2022-05-04T16:51:04Z</vt:lpwstr>
  </property>
  <property fmtid="{D5CDD505-2E9C-101B-9397-08002B2CF9AE}" pid="5" name="MSIP_Label_b07bbe84-2447-47ed-9f95-d9c34bc076ba_Method">
    <vt:lpwstr>Standard</vt:lpwstr>
  </property>
  <property fmtid="{D5CDD505-2E9C-101B-9397-08002B2CF9AE}" pid="6" name="MSIP_Label_b07bbe84-2447-47ed-9f95-d9c34bc076ba_Name">
    <vt:lpwstr>Confidential</vt:lpwstr>
  </property>
  <property fmtid="{D5CDD505-2E9C-101B-9397-08002B2CF9AE}" pid="7" name="MSIP_Label_b07bbe84-2447-47ed-9f95-d9c34bc076ba_SiteId">
    <vt:lpwstr>633f3069-d670-4419-9fee-2ab4251c88ee</vt:lpwstr>
  </property>
  <property fmtid="{D5CDD505-2E9C-101B-9397-08002B2CF9AE}" pid="8" name="MSIP_Label_b07bbe84-2447-47ed-9f95-d9c34bc076ba_ActionId">
    <vt:lpwstr>979f2d26-6025-43c2-a3ce-32dfcb7e4629</vt:lpwstr>
  </property>
  <property fmtid="{D5CDD505-2E9C-101B-9397-08002B2CF9AE}" pid="9" name="MSIP_Label_b07bbe84-2447-47ed-9f95-d9c34bc076ba_ContentBits">
    <vt:lpwstr>0</vt:lpwstr>
  </property>
  <property fmtid="{D5CDD505-2E9C-101B-9397-08002B2CF9AE}" pid="10" name="SlidoAppVersion">
    <vt:lpwstr>1.6.1.4122</vt:lpwstr>
  </property>
</Properties>
</file>